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13"/>
  </p:notesMasterIdLst>
  <p:sldIdLst>
    <p:sldId id="256" r:id="rId2"/>
    <p:sldId id="257" r:id="rId3"/>
    <p:sldId id="258" r:id="rId4"/>
    <p:sldId id="260" r:id="rId5"/>
    <p:sldId id="259"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90" autoAdjust="0"/>
  </p:normalViewPr>
  <p:slideViewPr>
    <p:cSldViewPr>
      <p:cViewPr>
        <p:scale>
          <a:sx n="75" d="100"/>
          <a:sy n="75" d="100"/>
        </p:scale>
        <p:origin x="-37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D63E18-6F50-4245-B56C-313B1801ABCC}" type="datetimeFigureOut">
              <a:rPr lang="en-US" smtClean="0"/>
              <a:t>3/26/2012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42DCDA-60B8-4991-93A3-CB8577A013FD}" type="slidenum">
              <a:rPr lang="en-US" smtClean="0"/>
              <a:t>‹#›</a:t>
            </a:fld>
            <a:endParaRPr lang="en-US"/>
          </a:p>
        </p:txBody>
      </p:sp>
    </p:spTree>
    <p:extLst>
      <p:ext uri="{BB962C8B-B14F-4D97-AF65-F5344CB8AC3E}">
        <p14:creationId xmlns:p14="http://schemas.microsoft.com/office/powerpoint/2010/main" val="2858079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42DCDA-60B8-4991-93A3-CB8577A013FD}" type="slidenum">
              <a:rPr lang="en-US" smtClean="0"/>
              <a:t>2</a:t>
            </a:fld>
            <a:endParaRPr lang="en-US"/>
          </a:p>
        </p:txBody>
      </p:sp>
    </p:spTree>
    <p:extLst>
      <p:ext uri="{BB962C8B-B14F-4D97-AF65-F5344CB8AC3E}">
        <p14:creationId xmlns:p14="http://schemas.microsoft.com/office/powerpoint/2010/main" val="723868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6E495153-F20B-4061-A3E9-CA8F2F40CBAC}" type="datetime1">
              <a:rPr lang="en-US" smtClean="0"/>
              <a:t>3/26/2012</a:t>
            </a:fld>
            <a:endParaRPr lang="en-US"/>
          </a:p>
        </p:txBody>
      </p:sp>
      <p:sp>
        <p:nvSpPr>
          <p:cNvPr id="5" name="Footer Placeholder 4"/>
          <p:cNvSpPr>
            <a:spLocks noGrp="1"/>
          </p:cNvSpPr>
          <p:nvPr>
            <p:ph type="ftr" sz="quarter" idx="11"/>
          </p:nvPr>
        </p:nvSpPr>
        <p:spPr/>
        <p:txBody>
          <a:bodyPr/>
          <a:lstStyle/>
          <a:p>
            <a:r>
              <a:rPr lang="en-US" smtClean="0"/>
              <a:t>KaLynne Marcantel </a:t>
            </a:r>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F112C4EC-31A9-4591-91B9-2B76E238799C}" type="slidenum">
              <a:rPr lang="en-US" smtClean="0"/>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DFB0C7-4F88-4A57-8520-BB0E6415B990}" type="datetime1">
              <a:rPr lang="en-US" smtClean="0"/>
              <a:t>3/26/2012</a:t>
            </a:fld>
            <a:endParaRPr lang="en-US"/>
          </a:p>
        </p:txBody>
      </p:sp>
      <p:sp>
        <p:nvSpPr>
          <p:cNvPr id="5" name="Footer Placeholder 4"/>
          <p:cNvSpPr>
            <a:spLocks noGrp="1"/>
          </p:cNvSpPr>
          <p:nvPr>
            <p:ph type="ftr" sz="quarter" idx="11"/>
          </p:nvPr>
        </p:nvSpPr>
        <p:spPr/>
        <p:txBody>
          <a:bodyPr/>
          <a:lstStyle/>
          <a:p>
            <a:r>
              <a:rPr lang="en-US" smtClean="0"/>
              <a:t>KaLynne Marcantel </a:t>
            </a:r>
            <a:endParaRPr lang="en-US"/>
          </a:p>
        </p:txBody>
      </p:sp>
      <p:sp>
        <p:nvSpPr>
          <p:cNvPr id="6" name="Slide Number Placeholder 5"/>
          <p:cNvSpPr>
            <a:spLocks noGrp="1"/>
          </p:cNvSpPr>
          <p:nvPr>
            <p:ph type="sldNum" sz="quarter" idx="12"/>
          </p:nvPr>
        </p:nvSpPr>
        <p:spPr/>
        <p:txBody>
          <a:bodyPr/>
          <a:lstStyle/>
          <a:p>
            <a:fld id="{F112C4EC-31A9-4591-91B9-2B76E23879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135D1-740D-450F-83F4-02E73032D0CC}" type="datetime1">
              <a:rPr lang="en-US" smtClean="0"/>
              <a:t>3/26/2012</a:t>
            </a:fld>
            <a:endParaRPr lang="en-US"/>
          </a:p>
        </p:txBody>
      </p:sp>
      <p:sp>
        <p:nvSpPr>
          <p:cNvPr id="5" name="Footer Placeholder 4"/>
          <p:cNvSpPr>
            <a:spLocks noGrp="1"/>
          </p:cNvSpPr>
          <p:nvPr>
            <p:ph type="ftr" sz="quarter" idx="11"/>
          </p:nvPr>
        </p:nvSpPr>
        <p:spPr/>
        <p:txBody>
          <a:bodyPr/>
          <a:lstStyle/>
          <a:p>
            <a:r>
              <a:rPr lang="en-US" smtClean="0"/>
              <a:t>KaLynne Marcantel </a:t>
            </a:r>
            <a:endParaRPr lang="en-US"/>
          </a:p>
        </p:txBody>
      </p:sp>
      <p:sp>
        <p:nvSpPr>
          <p:cNvPr id="6" name="Slide Number Placeholder 5"/>
          <p:cNvSpPr>
            <a:spLocks noGrp="1"/>
          </p:cNvSpPr>
          <p:nvPr>
            <p:ph type="sldNum" sz="quarter" idx="12"/>
          </p:nvPr>
        </p:nvSpPr>
        <p:spPr/>
        <p:txBody>
          <a:bodyPr/>
          <a:lstStyle/>
          <a:p>
            <a:fld id="{F112C4EC-31A9-4591-91B9-2B76E23879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38CA868F-B8A7-41D4-B796-5DA9DAEEF61C}" type="datetime1">
              <a:rPr lang="en-US" smtClean="0"/>
              <a:t>3/26/2012</a:t>
            </a:fld>
            <a:endParaRPr lang="en-US"/>
          </a:p>
        </p:txBody>
      </p:sp>
      <p:sp>
        <p:nvSpPr>
          <p:cNvPr id="5" name="Footer Placeholder 4"/>
          <p:cNvSpPr>
            <a:spLocks noGrp="1"/>
          </p:cNvSpPr>
          <p:nvPr>
            <p:ph type="ftr" sz="quarter" idx="11"/>
          </p:nvPr>
        </p:nvSpPr>
        <p:spPr/>
        <p:txBody>
          <a:bodyPr/>
          <a:lstStyle/>
          <a:p>
            <a:r>
              <a:rPr lang="en-US" smtClean="0"/>
              <a:t>KaLynne Marcantel </a:t>
            </a:r>
            <a:endParaRPr lang="en-US"/>
          </a:p>
        </p:txBody>
      </p:sp>
      <p:sp>
        <p:nvSpPr>
          <p:cNvPr id="6" name="Slide Number Placeholder 5"/>
          <p:cNvSpPr>
            <a:spLocks noGrp="1"/>
          </p:cNvSpPr>
          <p:nvPr>
            <p:ph type="sldNum" sz="quarter" idx="12"/>
          </p:nvPr>
        </p:nvSpPr>
        <p:spPr/>
        <p:txBody>
          <a:bodyPr/>
          <a:lstStyle/>
          <a:p>
            <a:fld id="{F112C4EC-31A9-4591-91B9-2B76E238799C}" type="slidenum">
              <a:rPr lang="en-US" smtClean="0"/>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7C9E6680-7152-4924-9B49-4DE1F778BB35}" type="datetime1">
              <a:rPr lang="en-US" smtClean="0"/>
              <a:t>3/26/2012</a:t>
            </a:fld>
            <a:endParaRPr lang="en-US"/>
          </a:p>
        </p:txBody>
      </p:sp>
      <p:sp>
        <p:nvSpPr>
          <p:cNvPr id="5" name="Footer Placeholder 4"/>
          <p:cNvSpPr>
            <a:spLocks noGrp="1"/>
          </p:cNvSpPr>
          <p:nvPr>
            <p:ph type="ftr" sz="quarter" idx="11"/>
          </p:nvPr>
        </p:nvSpPr>
        <p:spPr/>
        <p:txBody>
          <a:bodyPr/>
          <a:lstStyle/>
          <a:p>
            <a:r>
              <a:rPr lang="en-US" smtClean="0"/>
              <a:t>KaLynne Marcantel </a:t>
            </a:r>
            <a:endParaRPr lang="en-US"/>
          </a:p>
        </p:txBody>
      </p:sp>
      <p:sp>
        <p:nvSpPr>
          <p:cNvPr id="6" name="Slide Number Placeholder 5"/>
          <p:cNvSpPr>
            <a:spLocks noGrp="1"/>
          </p:cNvSpPr>
          <p:nvPr>
            <p:ph type="sldNum" sz="quarter" idx="12"/>
          </p:nvPr>
        </p:nvSpPr>
        <p:spPr/>
        <p:txBody>
          <a:bodyPr/>
          <a:lstStyle/>
          <a:p>
            <a:fld id="{F112C4EC-31A9-4591-91B9-2B76E238799C}" type="slidenum">
              <a:rPr lang="en-US" smtClean="0"/>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557DE2A-CA47-4331-B611-FE3404F247A4}" type="datetime1">
              <a:rPr lang="en-US" smtClean="0"/>
              <a:t>3/26/2012</a:t>
            </a:fld>
            <a:endParaRPr lang="en-US"/>
          </a:p>
        </p:txBody>
      </p:sp>
      <p:sp>
        <p:nvSpPr>
          <p:cNvPr id="6" name="Footer Placeholder 5"/>
          <p:cNvSpPr>
            <a:spLocks noGrp="1"/>
          </p:cNvSpPr>
          <p:nvPr>
            <p:ph type="ftr" sz="quarter" idx="11"/>
          </p:nvPr>
        </p:nvSpPr>
        <p:spPr/>
        <p:txBody>
          <a:bodyPr/>
          <a:lstStyle/>
          <a:p>
            <a:r>
              <a:rPr lang="en-US" smtClean="0"/>
              <a:t>KaLynne Marcantel </a:t>
            </a:r>
            <a:endParaRPr lang="en-US"/>
          </a:p>
        </p:txBody>
      </p:sp>
      <p:sp>
        <p:nvSpPr>
          <p:cNvPr id="7" name="Slide Number Placeholder 6"/>
          <p:cNvSpPr>
            <a:spLocks noGrp="1"/>
          </p:cNvSpPr>
          <p:nvPr>
            <p:ph type="sldNum" sz="quarter" idx="12"/>
          </p:nvPr>
        </p:nvSpPr>
        <p:spPr/>
        <p:txBody>
          <a:bodyPr/>
          <a:lstStyle/>
          <a:p>
            <a:fld id="{F112C4EC-31A9-4591-91B9-2B76E238799C}" type="slidenum">
              <a:rPr lang="en-US" smtClean="0"/>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B1D1460-65C1-4F77-89F4-FF7079E1F63C}" type="datetime1">
              <a:rPr lang="en-US" smtClean="0"/>
              <a:t>3/26/2012</a:t>
            </a:fld>
            <a:endParaRPr lang="en-US"/>
          </a:p>
        </p:txBody>
      </p:sp>
      <p:sp>
        <p:nvSpPr>
          <p:cNvPr id="8" name="Footer Placeholder 7"/>
          <p:cNvSpPr>
            <a:spLocks noGrp="1"/>
          </p:cNvSpPr>
          <p:nvPr>
            <p:ph type="ftr" sz="quarter" idx="11"/>
          </p:nvPr>
        </p:nvSpPr>
        <p:spPr/>
        <p:txBody>
          <a:bodyPr/>
          <a:lstStyle/>
          <a:p>
            <a:r>
              <a:rPr lang="en-US" smtClean="0"/>
              <a:t>KaLynne Marcantel </a:t>
            </a:r>
            <a:endParaRPr lang="en-US"/>
          </a:p>
        </p:txBody>
      </p:sp>
      <p:sp>
        <p:nvSpPr>
          <p:cNvPr id="9" name="Slide Number Placeholder 8"/>
          <p:cNvSpPr>
            <a:spLocks noGrp="1"/>
          </p:cNvSpPr>
          <p:nvPr>
            <p:ph type="sldNum" sz="quarter" idx="12"/>
          </p:nvPr>
        </p:nvSpPr>
        <p:spPr/>
        <p:txBody>
          <a:bodyPr/>
          <a:lstStyle/>
          <a:p>
            <a:fld id="{F112C4EC-31A9-4591-91B9-2B76E238799C}" type="slidenum">
              <a:rPr lang="en-US" smtClean="0"/>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EBEAB48D-5810-4D6D-B5C1-31661850C2A4}" type="datetime1">
              <a:rPr lang="en-US" smtClean="0"/>
              <a:t>3/26/2012</a:t>
            </a:fld>
            <a:endParaRPr lang="en-US"/>
          </a:p>
        </p:txBody>
      </p:sp>
      <p:sp>
        <p:nvSpPr>
          <p:cNvPr id="4" name="Footer Placeholder 3"/>
          <p:cNvSpPr>
            <a:spLocks noGrp="1"/>
          </p:cNvSpPr>
          <p:nvPr>
            <p:ph type="ftr" sz="quarter" idx="11"/>
          </p:nvPr>
        </p:nvSpPr>
        <p:spPr/>
        <p:txBody>
          <a:bodyPr/>
          <a:lstStyle/>
          <a:p>
            <a:r>
              <a:rPr lang="en-US" smtClean="0"/>
              <a:t>KaLynne Marcantel </a:t>
            </a:r>
            <a:endParaRPr lang="en-US"/>
          </a:p>
        </p:txBody>
      </p:sp>
      <p:sp>
        <p:nvSpPr>
          <p:cNvPr id="5" name="Slide Number Placeholder 4"/>
          <p:cNvSpPr>
            <a:spLocks noGrp="1"/>
          </p:cNvSpPr>
          <p:nvPr>
            <p:ph type="sldNum" sz="quarter" idx="12"/>
          </p:nvPr>
        </p:nvSpPr>
        <p:spPr/>
        <p:txBody>
          <a:bodyPr/>
          <a:lstStyle/>
          <a:p>
            <a:fld id="{F112C4EC-31A9-4591-91B9-2B76E238799C}" type="slidenum">
              <a:rPr lang="en-US" smtClean="0"/>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79C17E-2DCE-4D90-8BA4-2AFA604C2320}" type="datetime1">
              <a:rPr lang="en-US" smtClean="0"/>
              <a:t>3/26/2012</a:t>
            </a:fld>
            <a:endParaRPr lang="en-US"/>
          </a:p>
        </p:txBody>
      </p:sp>
      <p:sp>
        <p:nvSpPr>
          <p:cNvPr id="3" name="Footer Placeholder 2"/>
          <p:cNvSpPr>
            <a:spLocks noGrp="1"/>
          </p:cNvSpPr>
          <p:nvPr>
            <p:ph type="ftr" sz="quarter" idx="11"/>
          </p:nvPr>
        </p:nvSpPr>
        <p:spPr/>
        <p:txBody>
          <a:bodyPr/>
          <a:lstStyle/>
          <a:p>
            <a:r>
              <a:rPr lang="en-US" smtClean="0"/>
              <a:t>KaLynne Marcantel </a:t>
            </a:r>
            <a:endParaRPr lang="en-US"/>
          </a:p>
        </p:txBody>
      </p:sp>
      <p:sp>
        <p:nvSpPr>
          <p:cNvPr id="4" name="Slide Number Placeholder 3"/>
          <p:cNvSpPr>
            <a:spLocks noGrp="1"/>
          </p:cNvSpPr>
          <p:nvPr>
            <p:ph type="sldNum" sz="quarter" idx="12"/>
          </p:nvPr>
        </p:nvSpPr>
        <p:spPr/>
        <p:txBody>
          <a:bodyPr/>
          <a:lstStyle/>
          <a:p>
            <a:fld id="{F112C4EC-31A9-4591-91B9-2B76E23879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5493561E-0B01-481E-B383-3177239AEA94}" type="datetime1">
              <a:rPr lang="en-US" smtClean="0"/>
              <a:t>3/26/2012</a:t>
            </a:fld>
            <a:endParaRPr lang="en-US"/>
          </a:p>
        </p:txBody>
      </p:sp>
      <p:sp>
        <p:nvSpPr>
          <p:cNvPr id="6" name="Footer Placeholder 5"/>
          <p:cNvSpPr>
            <a:spLocks noGrp="1"/>
          </p:cNvSpPr>
          <p:nvPr>
            <p:ph type="ftr" sz="quarter" idx="11"/>
          </p:nvPr>
        </p:nvSpPr>
        <p:spPr/>
        <p:txBody>
          <a:bodyPr/>
          <a:lstStyle/>
          <a:p>
            <a:r>
              <a:rPr lang="en-US" smtClean="0"/>
              <a:t>KaLynne Marcantel </a:t>
            </a:r>
            <a:endParaRPr lang="en-US"/>
          </a:p>
        </p:txBody>
      </p:sp>
      <p:sp>
        <p:nvSpPr>
          <p:cNvPr id="7" name="Slide Number Placeholder 6"/>
          <p:cNvSpPr>
            <a:spLocks noGrp="1"/>
          </p:cNvSpPr>
          <p:nvPr>
            <p:ph type="sldNum" sz="quarter" idx="12"/>
          </p:nvPr>
        </p:nvSpPr>
        <p:spPr/>
        <p:txBody>
          <a:bodyPr/>
          <a:lstStyle/>
          <a:p>
            <a:fld id="{F112C4EC-31A9-4591-91B9-2B76E238799C}" type="slidenum">
              <a:rPr lang="en-US" smtClean="0"/>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345F5528-A3BE-43D2-91DB-02059D45508B}" type="datetime1">
              <a:rPr lang="en-US" smtClean="0"/>
              <a:t>3/26/2012</a:t>
            </a:fld>
            <a:endParaRPr lang="en-US"/>
          </a:p>
        </p:txBody>
      </p:sp>
      <p:sp>
        <p:nvSpPr>
          <p:cNvPr id="6" name="Footer Placeholder 5"/>
          <p:cNvSpPr>
            <a:spLocks noGrp="1"/>
          </p:cNvSpPr>
          <p:nvPr>
            <p:ph type="ftr" sz="quarter" idx="11"/>
          </p:nvPr>
        </p:nvSpPr>
        <p:spPr/>
        <p:txBody>
          <a:bodyPr/>
          <a:lstStyle/>
          <a:p>
            <a:r>
              <a:rPr lang="en-US" smtClean="0"/>
              <a:t>KaLynne Marcantel </a:t>
            </a:r>
            <a:endParaRPr lang="en-US"/>
          </a:p>
        </p:txBody>
      </p:sp>
      <p:sp>
        <p:nvSpPr>
          <p:cNvPr id="7" name="Slide Number Placeholder 6"/>
          <p:cNvSpPr>
            <a:spLocks noGrp="1"/>
          </p:cNvSpPr>
          <p:nvPr>
            <p:ph type="sldNum" sz="quarter" idx="12"/>
          </p:nvPr>
        </p:nvSpPr>
        <p:spPr/>
        <p:txBody>
          <a:bodyPr/>
          <a:lstStyle/>
          <a:p>
            <a:fld id="{F112C4EC-31A9-4591-91B9-2B76E238799C}" type="slidenum">
              <a:rPr lang="en-US" smtClean="0"/>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E4BE589F-D3E7-4AE4-8A36-9BBCDF610C2A}" type="datetime1">
              <a:rPr lang="en-US" smtClean="0"/>
              <a:t>3/26/2012</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r>
              <a:rPr lang="en-US" smtClean="0"/>
              <a:t>KaLynne Marcantel </a:t>
            </a:r>
            <a:endParaRPr lang="en-US"/>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F112C4EC-31A9-4591-91B9-2B76E238799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search?q=red+blood+cell+pictures&amp;hl=en&amp;safe=active&amp;rls=com.microsoft:en-us:IE-SearchBox&amp;rlz=1I7ACAW&amp;prmd=imvns&amp;source=lnms&amp;tbm=isch&amp;ei=WGxsT6rkGq-v0AGfxeXIBg&amp;sa=X&amp;oi=mode_link&amp;ct=mode&amp;cd=2&amp;ved=0CDIQ_AUoAQ&amp;biw=1024&amp;bih=585" TargetMode="Externa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49467" y="3733800"/>
            <a:ext cx="5120640" cy="1581150"/>
          </a:xfrm>
        </p:spPr>
        <p:txBody>
          <a:bodyPr>
            <a:normAutofit/>
          </a:bodyPr>
          <a:lstStyle/>
          <a:p>
            <a:r>
              <a:rPr lang="en-US" dirty="0" smtClean="0"/>
              <a:t>KaLynne Marcantel </a:t>
            </a:r>
          </a:p>
          <a:p>
            <a:r>
              <a:rPr lang="en-US" dirty="0" smtClean="0"/>
              <a:t>March 20, 2012 </a:t>
            </a:r>
          </a:p>
          <a:p>
            <a:r>
              <a:rPr lang="en-US" dirty="0" smtClean="0"/>
              <a:t>Grade 7 B204</a:t>
            </a:r>
            <a:endParaRPr lang="en-US" dirty="0"/>
          </a:p>
        </p:txBody>
      </p:sp>
      <p:sp>
        <p:nvSpPr>
          <p:cNvPr id="5" name="Title 4"/>
          <p:cNvSpPr>
            <a:spLocks noGrp="1"/>
          </p:cNvSpPr>
          <p:nvPr>
            <p:ph type="title"/>
          </p:nvPr>
        </p:nvSpPr>
        <p:spPr/>
        <p:txBody>
          <a:bodyPr/>
          <a:lstStyle/>
          <a:p>
            <a:r>
              <a:rPr lang="en-US" dirty="0" smtClean="0"/>
              <a:t>Blood</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673661"/>
            <a:ext cx="2788407" cy="192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222901699"/>
      </p:ext>
    </p:extLst>
  </p:cSld>
  <p:clrMapOvr>
    <a:masterClrMapping/>
  </p:clrMapOvr>
  <mc:AlternateContent xmlns:mc="http://schemas.openxmlformats.org/markup-compatibility/2006">
    <mc:Choice xmlns:p14="http://schemas.microsoft.com/office/powerpoint/2010/main" Requires="p14">
      <p:transition spd="slow" p14:dur="1400" advTm="10451">
        <p14:ripple/>
      </p:transition>
    </mc:Choice>
    <mc:Fallback>
      <p:transition spd="slow" advTm="1045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12"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12"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4098"/>
                                        </p:tgtEl>
                                        <p:attrNameLst>
                                          <p:attrName>style.visibility</p:attrName>
                                        </p:attrNameLst>
                                      </p:cBhvr>
                                      <p:to>
                                        <p:strVal val="visible"/>
                                      </p:to>
                                    </p:set>
                                    <p:animEffect transition="in" filter="wipe(down)">
                                      <p:cBhvr>
                                        <p:cTn id="26" dur="580">
                                          <p:stCondLst>
                                            <p:cond delay="0"/>
                                          </p:stCondLst>
                                        </p:cTn>
                                        <p:tgtEl>
                                          <p:spTgt spid="4098"/>
                                        </p:tgtEl>
                                      </p:cBhvr>
                                    </p:animEffect>
                                    <p:anim calcmode="lin" valueType="num">
                                      <p:cBhvr>
                                        <p:cTn id="27"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32" dur="26">
                                          <p:stCondLst>
                                            <p:cond delay="650"/>
                                          </p:stCondLst>
                                        </p:cTn>
                                        <p:tgtEl>
                                          <p:spTgt spid="4098"/>
                                        </p:tgtEl>
                                      </p:cBhvr>
                                      <p:to x="100000" y="60000"/>
                                    </p:animScale>
                                    <p:animScale>
                                      <p:cBhvr>
                                        <p:cTn id="33" dur="166" decel="50000">
                                          <p:stCondLst>
                                            <p:cond delay="676"/>
                                          </p:stCondLst>
                                        </p:cTn>
                                        <p:tgtEl>
                                          <p:spTgt spid="4098"/>
                                        </p:tgtEl>
                                      </p:cBhvr>
                                      <p:to x="100000" y="100000"/>
                                    </p:animScale>
                                    <p:animScale>
                                      <p:cBhvr>
                                        <p:cTn id="34" dur="26">
                                          <p:stCondLst>
                                            <p:cond delay="1312"/>
                                          </p:stCondLst>
                                        </p:cTn>
                                        <p:tgtEl>
                                          <p:spTgt spid="4098"/>
                                        </p:tgtEl>
                                      </p:cBhvr>
                                      <p:to x="100000" y="80000"/>
                                    </p:animScale>
                                    <p:animScale>
                                      <p:cBhvr>
                                        <p:cTn id="35" dur="166" decel="50000">
                                          <p:stCondLst>
                                            <p:cond delay="1338"/>
                                          </p:stCondLst>
                                        </p:cTn>
                                        <p:tgtEl>
                                          <p:spTgt spid="4098"/>
                                        </p:tgtEl>
                                      </p:cBhvr>
                                      <p:to x="100000" y="100000"/>
                                    </p:animScale>
                                    <p:animScale>
                                      <p:cBhvr>
                                        <p:cTn id="36" dur="26">
                                          <p:stCondLst>
                                            <p:cond delay="1642"/>
                                          </p:stCondLst>
                                        </p:cTn>
                                        <p:tgtEl>
                                          <p:spTgt spid="4098"/>
                                        </p:tgtEl>
                                      </p:cBhvr>
                                      <p:to x="100000" y="90000"/>
                                    </p:animScale>
                                    <p:animScale>
                                      <p:cBhvr>
                                        <p:cTn id="37" dur="166" decel="50000">
                                          <p:stCondLst>
                                            <p:cond delay="1668"/>
                                          </p:stCondLst>
                                        </p:cTn>
                                        <p:tgtEl>
                                          <p:spTgt spid="4098"/>
                                        </p:tgtEl>
                                      </p:cBhvr>
                                      <p:to x="100000" y="100000"/>
                                    </p:animScale>
                                    <p:animScale>
                                      <p:cBhvr>
                                        <p:cTn id="38" dur="26">
                                          <p:stCondLst>
                                            <p:cond delay="1808"/>
                                          </p:stCondLst>
                                        </p:cTn>
                                        <p:tgtEl>
                                          <p:spTgt spid="4098"/>
                                        </p:tgtEl>
                                      </p:cBhvr>
                                      <p:to x="100000" y="95000"/>
                                    </p:animScale>
                                    <p:animScale>
                                      <p:cBhvr>
                                        <p:cTn id="39" dur="166" decel="50000">
                                          <p:stCondLst>
                                            <p:cond delay="1834"/>
                                          </p:stCondLst>
                                        </p:cTn>
                                        <p:tgtEl>
                                          <p:spTgt spid="409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sz="quarter" idx="13"/>
          </p:nvPr>
        </p:nvSpPr>
        <p:spPr/>
        <p:txBody>
          <a:bodyPr/>
          <a:lstStyle/>
          <a:p>
            <a:r>
              <a:rPr lang="en-US" dirty="0" smtClean="0"/>
              <a:t>Blood is a very important thing to have.</a:t>
            </a:r>
          </a:p>
          <a:p>
            <a:r>
              <a:rPr lang="en-US" dirty="0" smtClean="0"/>
              <a:t>Without it you could:</a:t>
            </a:r>
          </a:p>
          <a:p>
            <a:r>
              <a:rPr lang="en-US" dirty="0" smtClean="0"/>
              <a:t>Suffocate because of not getting oxygen and having a bunch of carbon dioxide in the body,</a:t>
            </a:r>
          </a:p>
          <a:p>
            <a:r>
              <a:rPr lang="en-US" dirty="0" smtClean="0"/>
              <a:t>Bleed to death next time you get a cut,</a:t>
            </a:r>
          </a:p>
          <a:p>
            <a:r>
              <a:rPr lang="en-US" dirty="0" smtClean="0"/>
              <a:t>E.tc.</a:t>
            </a:r>
          </a:p>
          <a:p>
            <a:endParaRPr lang="en-US" dirty="0"/>
          </a:p>
        </p:txBody>
      </p:sp>
      <p:pic>
        <p:nvPicPr>
          <p:cNvPr id="9218" name="Picture 2" descr="http://www.popsci.com/files/imagecache/article_image_large/articles/blood_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114800"/>
            <a:ext cx="3020786" cy="22860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091933122"/>
      </p:ext>
    </p:extLst>
  </p:cSld>
  <p:clrMapOvr>
    <a:masterClrMapping/>
  </p:clrMapOvr>
  <mc:AlternateContent xmlns:mc="http://schemas.openxmlformats.org/markup-compatibility/2006">
    <mc:Choice xmlns:p14="http://schemas.microsoft.com/office/powerpoint/2010/main" Requires="p14">
      <p:transition spd="slow" p14:dur="3900" advTm="6001">
        <p14:glitter pattern="hexagon"/>
      </p:transition>
    </mc:Choice>
    <mc:Fallback>
      <p:transition spd="slow" advTm="600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9218"/>
                                        </p:tgtEl>
                                        <p:attrNameLst>
                                          <p:attrName>style.color</p:attrName>
                                        </p:attrNameLst>
                                      </p:cBhvr>
                                      <p:to>
                                        <a:schemeClr val="accent2"/>
                                      </p:to>
                                    </p:animClr>
                                    <p:animClr clrSpc="rgb" dir="cw">
                                      <p:cBhvr>
                                        <p:cTn id="7" dur="500" fill="hold"/>
                                        <p:tgtEl>
                                          <p:spTgt spid="9218"/>
                                        </p:tgtEl>
                                        <p:attrNameLst>
                                          <p:attrName>fillcolor</p:attrName>
                                        </p:attrNameLst>
                                      </p:cBhvr>
                                      <p:to>
                                        <a:schemeClr val="accent2"/>
                                      </p:to>
                                    </p:animClr>
                                    <p:set>
                                      <p:cBhvr>
                                        <p:cTn id="8" dur="500" fill="hold"/>
                                        <p:tgtEl>
                                          <p:spTgt spid="9218"/>
                                        </p:tgtEl>
                                        <p:attrNameLst>
                                          <p:attrName>fill.type</p:attrName>
                                        </p:attrNameLst>
                                      </p:cBhvr>
                                      <p:to>
                                        <p:strVal val="solid"/>
                                      </p:to>
                                    </p:set>
                                    <p:set>
                                      <p:cBhvr>
                                        <p:cTn id="9" dur="500" fill="hold"/>
                                        <p:tgtEl>
                                          <p:spTgt spid="9218"/>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anim calcmode="lin" valueType="num">
                                      <p:cBhvr>
                                        <p:cTn id="15" dur="2000" fill="hold"/>
                                        <p:tgtEl>
                                          <p:spTgt spid="2"/>
                                        </p:tgtEl>
                                        <p:attrNameLst>
                                          <p:attrName>ppt_w</p:attrName>
                                        </p:attrNameLst>
                                      </p:cBhvr>
                                      <p:tavLst>
                                        <p:tav tm="0" fmla="#ppt_w*sin(2.5*pi*$)">
                                          <p:val>
                                            <p:fltVal val="0"/>
                                          </p:val>
                                        </p:tav>
                                        <p:tav tm="100000">
                                          <p:val>
                                            <p:fltVal val="1"/>
                                          </p:val>
                                        </p:tav>
                                      </p:tavLst>
                                    </p:anim>
                                    <p:anim calcmode="lin" valueType="num">
                                      <p:cBhvr>
                                        <p:cTn id="16"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500"/>
                                        <p:tgtEl>
                                          <p:spTgt spid="3">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500"/>
                                        <p:tgtEl>
                                          <p:spTgt spid="3">
                                            <p:txEl>
                                              <p:pRg st="1" end="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505201" y="6400800"/>
            <a:ext cx="1371599" cy="368300"/>
          </a:xfrm>
        </p:spPr>
        <p:txBody>
          <a:bodyPr/>
          <a:lstStyle/>
          <a:p>
            <a:r>
              <a:rPr lang="en-US" smtClean="0"/>
              <a:t>KaLynne Marcantel </a:t>
            </a:r>
            <a:endParaRPr lang="en-US"/>
          </a:p>
        </p:txBody>
      </p:sp>
      <p:sp>
        <p:nvSpPr>
          <p:cNvPr id="2" name="Title 1"/>
          <p:cNvSpPr>
            <a:spLocks noGrp="1"/>
          </p:cNvSpPr>
          <p:nvPr>
            <p:ph type="title"/>
          </p:nvPr>
        </p:nvSpPr>
        <p:spPr>
          <a:xfrm>
            <a:off x="276225" y="11113"/>
            <a:ext cx="8591550" cy="827088"/>
          </a:xfrm>
        </p:spPr>
        <p:txBody>
          <a:bodyPr/>
          <a:lstStyle/>
          <a:p>
            <a:pPr algn="ctr"/>
            <a:r>
              <a:rPr lang="en-US" dirty="0"/>
              <a:t>R</a:t>
            </a:r>
            <a:r>
              <a:rPr lang="en-US" dirty="0" smtClean="0"/>
              <a:t>eferences</a:t>
            </a:r>
            <a:endParaRPr lang="en-US" dirty="0"/>
          </a:p>
        </p:txBody>
      </p:sp>
      <p:sp>
        <p:nvSpPr>
          <p:cNvPr id="3" name="Content Placeholder 2"/>
          <p:cNvSpPr>
            <a:spLocks noGrp="1"/>
          </p:cNvSpPr>
          <p:nvPr>
            <p:ph sz="quarter" idx="13"/>
          </p:nvPr>
        </p:nvSpPr>
        <p:spPr>
          <a:xfrm>
            <a:off x="63500" y="990600"/>
            <a:ext cx="9004300" cy="5867400"/>
          </a:xfrm>
        </p:spPr>
        <p:txBody>
          <a:bodyPr>
            <a:normAutofit fontScale="92500" lnSpcReduction="10000"/>
          </a:bodyPr>
          <a:lstStyle/>
          <a:p>
            <a:r>
              <a:rPr lang="en-US" dirty="0"/>
              <a:t>http://www.google.com/imgres?q=blood+pics&amp;hl=en&amp;safe=active&amp;sa=X&amp;rls=com.microsoft:en-us:IE-SearchBox&amp;rlz=1I7ACAW&amp;biw=1024&amp;bih=585&amp;tbm=isch&amp;prmd=imvns&amp;tbnid=o4pi3Y7Q8O--aM:&amp;imgrefurl=http://www.rkm.com.au/cell/red-blood-cells.html&amp;docid=y3vmwRHZijG3UM&amp;imgurl=http://</a:t>
            </a:r>
            <a:r>
              <a:rPr lang="en-US" dirty="0" smtClean="0"/>
              <a:t>www.rkm.com.au/cell/cellimages/CELL-Red-Blood-Cell.jpg&amp;w=800&amp;h=800&amp;ei=YB1rT8yWGsjo0gG-ocDbBg&amp;zoom=1&amp;iact=hc&amp;vpx=254&amp;vpy=225&amp;dur=1844&amp;hovh=225&amp;hovw=225&amp;tx=102&amp;ty=205&amp;sig=110398557090881376461&amp;page=1&amp;tbnh=118&amp;tbnw=118&amp;start=0&amp;ndsp=17&amp;ved=1t:429,r:12,s:0</a:t>
            </a:r>
            <a:endParaRPr lang="en-US" dirty="0"/>
          </a:p>
          <a:p>
            <a:r>
              <a:rPr lang="en-US" dirty="0" smtClean="0">
                <a:solidFill>
                  <a:srgbClr val="00B0F0"/>
                </a:solidFill>
                <a:hlinkClick r:id="rId3"/>
              </a:rPr>
              <a:t>http</a:t>
            </a:r>
            <a:r>
              <a:rPr lang="en-US" dirty="0">
                <a:solidFill>
                  <a:srgbClr val="00B0F0"/>
                </a:solidFill>
                <a:hlinkClick r:id="rId3"/>
              </a:rPr>
              <a:t>://</a:t>
            </a:r>
            <a:r>
              <a:rPr lang="en-US" dirty="0" smtClean="0">
                <a:solidFill>
                  <a:srgbClr val="00B0F0"/>
                </a:solidFill>
                <a:hlinkClick r:id="rId3"/>
              </a:rPr>
              <a:t>www.google.com/search?q=red+blood+cell+pictures&amp;hl=en&amp;safe=active&amp;rls=com.microsoft:en-us:IE-SearchBox&amp;rlz=1I7ACAW&amp;prmd=imvns&amp;source=lnms&amp;tbm=isch&amp;ei=WGxsT6rkGq-v0AGfxeXIBg&amp;sa=X&amp;oi=mode_link&amp;ct=mode&amp;cd=2&amp;ved=0CDIQ_AUoAQ&amp;biw=1024&amp;bih=585</a:t>
            </a:r>
            <a:endParaRPr lang="en-US" dirty="0">
              <a:solidFill>
                <a:srgbClr val="00B0F0"/>
              </a:solidFill>
            </a:endParaRPr>
          </a:p>
          <a:p>
            <a:r>
              <a:rPr lang="en-US" dirty="0" smtClean="0"/>
              <a:t>http</a:t>
            </a:r>
            <a:r>
              <a:rPr lang="en-US" dirty="0"/>
              <a:t>://www.google.com/search?q=white+blood+cells+pictures&amp;hl=en&amp;safe=active&amp;rls=com.microsoft:en-us:IE-SearchBox&amp;rlz=1I7ACAW&amp;prmd=imvns&amp;source=lnms&amp;tbm=isch&amp;ei=QXBsT_62JKf20gHE5t25Bg&amp;sa=X&amp;oi=mode_link&amp;ct=mode&amp;cd=2&amp;ved=0CC8Q_AUoAQ&amp;biw=1024&amp;bih=585</a:t>
            </a:r>
            <a:endParaRPr lang="en-US" dirty="0" smtClean="0"/>
          </a:p>
          <a:p>
            <a:endParaRPr lang="en-US" dirty="0" smtClean="0"/>
          </a:p>
        </p:txBody>
      </p:sp>
      <p:pic>
        <p:nvPicPr>
          <p:cNvPr id="10242" name="Picture 2" descr="http://static.ddmcdn.com/gif/blood-cell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6346" y="127653"/>
            <a:ext cx="1524000" cy="82476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data:image/jpeg;base64,/9j/4AAQSkZJRgABAQAAAQABAAD/2wBDAAkGBwgHBgkIBwgKCgkLDRYPDQwMDRsUFRAWIB0iIiAdHx8kKDQsJCYxJx8fLT0tMTU3Ojo6Iys/RD84QzQ5Ojf/2wBDAQoKCg0MDRoPDxo3JR8lNzc3Nzc3Nzc3Nzc3Nzc3Nzc3Nzc3Nzc3Nzc3Nzc3Nzc3Nzc3Nzc3Nzc3Nzc3Nzc3Nzf/wAARCACPAIgDASIAAhEBAxEB/8QAGwAAAgMBAQEAAAAAAAAAAAAAAwQAAgUBBwb/xAA5EAACAgEEAQMCAwMKBwAAAAABAgADEQQSITFBEyJRBWEUcYEGIzIHFzNCUmSRlOLjFTZGc3Shsf/EABoBAAMAAwEAAAAAAAAAAAAAAAIDBAABBQb/xAAoEQACAgIDAAICAQQDAAAAAAABAgADERIEITETQQUicSNRgdEyYbH/2gAMAwEAAhEDEQA/APN3pfUUFLFxjomLaVBVlWPEcOpLr7mP5TM1t+3lDg5nOQMf1ntOU1VZFvpENYVVi39UczKbU2Ix2ngniS262wYOcfYQSozMMAkypECjucDlco2MNOo7XXZaQ7N1NANX6fKnd9j3A0KwQZE6/AMSx2M6dCCtM/3lKdXm0oxCjxH7tWrafbZ4Hc+dvLeoSPmDNrEckxhoDYMjT8rZSGQ9zXruFgOAcDidNKEcoM/MT+n3hTtPRmq9yBQAoz5i3ypwJVxil9eznucRP3A2no9Sl9TEocdQunZGZvy4EOUrfqKLamdBaBYmBEmUrFdVaEQjILH48Q2uQB8IfzxM22phz3H1qD2ZyebY6ZVRBpayk7SRCVWsLAxJx8wuj0osBZiAojpqrVcKoP6Rj2KDiR8fiWsofOJC6ugIMkUNRN2wHAPOJIshR9y0Pa/ix3TvuX3Jk/nONpfxFgxwc/pCICgwRidN/ogk9txF5OepZqhQCw9SprrUbdoPiXTT1qgbjmd9MMA6nOecRbUXMvLoQB0Zgy3WZtylQ2YfxGHcJp3AwT2DF6m3Llh3B0udS3pqSF/rGaqaCtqxsfnzmYxCDBmUrZyjtX4JnvUmOohqaAr5UTU1NPoEbmyD1CLpw4BhLZr3E28P5iUxgiYIRt42gzU0+nsK5YnEb/DVqcuRkRgZdAtSHGOTNWXZ8hcX8YKydz3MnbZXeGUnEa3nI5xA2OfW2f2Zd2GBzMbvEyrCbAH7lnrZW/i4POYCxc5AwSYDWahgoCtO6Fi6sWOT1DCkDaTvcj2fEBGNNWEULY3HyBJqbBUvsXP3MPtXb3B+iXVv7MXsCcmVGplTRIlp33X72kjdVAVRjacSQmYExVFdiLiNJU7Ve5sDwIpbpAWDFjn7x027kGMyy6feoZmig5X2Xvx0tAVRmK1uVIQH3fEtqNOXrJY8nx8Qd9LLqARyBGM5QwicEERSLsGRx5MulW0d+4n2ma/r+xWTkGIaoA0tk8+JXSVsteNx/wAYbgONjJqHbjuak8Pf8Rq9hZgHJwYybUFXRB+0UCIoOMg9k/Mi2ZAUsNpPcWVz5K0tKEk+mV9cW2+mufvmP6MMVbJJAirbEu9gAA/9y12rWmslAck8/Exht0sKhxUxe0+QH1Iqtq+kvI7idttmP6M/nHa/3hBP9addBkgw1YL1I7amtLOpxmZtWnNp3OD+UKqeiTsGI37EOBAXckkdQ9yTJjx0rXI9nE1Sk4wY0dRlNqjAmdp6/VuPPE1AlO0KUbdjvMGwKDHcR7XUnPUVdyASOJJa6rPtPAkm1K4gWrbtgQ68jJOAPEONQCO5i263I2qCJfSu7eILUnGTG1/kVD6JNB2JyVhakDVks2DFE3lwD5jinFOPMW3QllLbsSZla9mDBVHEZ0xJrBxz5BhrVTapwC3MGcgdxmwK4kgqZLS5Muw3Vk7sFhjAiNmmKnKMcjxHwMgbRmCsDLyy4ExWI6m76VcZMXGqQ/0h2N5nWb1lwCQue4q1RuvYJ18zQ0un2cFgxHUY2q9yKlrbmKnz+8PpQu0c8iMWIiAlsFj4intWxT4zzCs2WZvB6k59zOzUwVdSO4A1kvkDEjgFcMgxOXWFRxOhy1XI5MMZkpKZIgtMi1XcdETQ01LWMXPCjyepj6lzuVUPI+I7TdY1IS0kfmYVikjMXxL0VymOh3Ca11Lkr/CPMkUvf1G9Nf1Mk2qgDuLv5DtYSozBX/Tr0G/ggfBjOmwiKW6ji3Gs71Az5UzPtsJ1YVcYbkgeJgZnGDCeirisHQ+xqxt5/dqcjyBE9TrLEZlI/WaKONmAwVfEU1tQZGPfHBgoRnBEby0s+PdG7gNNc9pIIJ+/xDXGxOh35lPp6rs/WNWAKCMcYhMQGwBE0IzUbMZfSk18+T3Lah/UXa3R8ROvV1NwX2mSzV1qPadxgFDtnEpHKrFWu3UpoqiHsX7xuwYA5wZWptoR6x4zmTVWl0JA2n7TGJZoNQWunqUFZZiNxM7cDVWFDHPxF6bg3BJBhbVyvDZMIgg9xSurISvsEhJ7MrcxCkKfEoHCnB4PxCNSHX3MRmHjBk2xdSF9l/pun9St7cZIjBqI5JxFqnfRKdp3Ie4M6s328cL8QSrMcjyNrtpqqVGH7QnAubaOx3JGqa1sUgjmSCXH3KF4zkZWZh+oNt4Xn5zBUGyy4OBk5lH09lagleD0Zp/Tq0RAx7MoYqi5E49C28i0K58jBXbWCSPuPiIarUrtKIY5c3u+x7mMceoc9ZiqlB7Ms597JhF+47oVsALY9vzDay1lQ7QcGFrIakBOsdSWKXpKYHPU0Wy2THJUVo1U/UwyTkzqMcxi/S2VckdwC+1gTKgQR1OC1bo2G6mroDbjBUlPvD6xNlZIOc+PiD094IBVgB8GMFVKZYhiegJGxIbM9JQqtRqDmIaRODnuM4AEJTUCr4G0gZH3g9pYc8E9TCcmClRqQDESu2nUpzxnmO0gFyDEdTQ9V3vzk9RuonZk/wAY+Ib9qMSbjkrawYfcpr2VamA8zP0242ZAhNYbCcN1D6CvFW7jJMYP1SS2Zv5XXWI5V6igEAyS5XanfMkm9naBZBjMHZSDXsAndOi6fh/fjx8QdepC27OSfkwoIbrkwjsBgxSfGzbL6J3UEW1sKk2nHeZmpomZwMia5AFRA/iMXpAW0HxMRyoOIPJ4y2upeWpqNK7QPzh0oFp37sc8ztjqWGDIvqVqTjAccRZJPcsWutP1HgncVuprcDHgzE1+n9GzI/hJ4mi5I74iOttDgLnOI6nIM5/5FkevsdiLUq7thZraVMV7XcKRzzFdAh2sQO5o1aTcMn/CbtceRf47jPjcdmL36o1vtA5+Yas5dXIyIK+sKqg9/eUW1lBUHiBgEdSkOy2Hczv1nVJZrAEOVTAzOVMB7uwYlbUXtAHkxlaXrQ+nYQYwqoUCSLdbZc9hH3L6qr1EJVScQWkRqhhwcRqhmKKGOf7UK4BHtHMDbA1lI462H5QcGANwc7RnI7khLdOanU7vcRziSayPqHrZk7+zK1e4X5wRHtEzhFxyTOa+pSpx46gdHqURRuOCsaTsnUgUfByTsfZpWOakbeQcjozMs1TAnbxDjULdZt7A5hfw9dwyQAftFjCf8hKrS/I6qPkT0Tu145M2kqXAa4ksehMxdL6DhlP5R1dV7RlTnPZ8TVv7H9Y7g/0FIt9ldbWA5CnxM6vTD8QvqH2kzRVlfLP2YpqbVDKKweDkmZWSOoHLStj8hjtD+k+Ao2ngjEba1qnAQjBmaLqgd7uMfA7naNR+IfLHaAezAZCe5XVylQaA9/Uvr7Vc5b+IRepDa2APzk19FlrD0AbMeEBJP6Tmhq1S7kbT6gE+TW0aqfpkTn3cgHla2fcN+FX1AQckf4TgbblSI8td1NJLaexjjrYZnU06x7CG09oB8mswVBYdyi1q6SoX0wOptanDIe/EpRrrPWXccDMft+nM45rvJ8YrMV/4TqBYf3N23/tmNXUjBE59ouWzZD1/MaW4tZufnMkCKQi7csCOCJIkqs6SXWAdiXdBbUfcATxEbfp7DozQ09K+kwDZK8w9CbgeMzfyFPIB4i8gAuO5hUB67woGT8TZWsbBkhWxyM+YIaYrc9h/SdAyDnkzbttFcWg05Bi2osdXAIIA6l73ZqAF4PmXKh193OOoTYCvUzYDEIVMS3fsRqNruFdjtA5jqDCHoCDXapYY7li/txMY58mqKwgOxzE9ZVxuUczuhfhkPzG2YCvAGSe8yooAdLV6HYhbZXBiTx9bfkT/ADNz9kfrj/s39d0/1VdL+J9EMPSL7M5BHeD/APJ6EP5c7DZsP7OLn/zv9ueYjVViofugGAmZrrOFsXht3iDU7ZxG87iUYFmcn/M9j/nxcf8ATif57/RKt/Lqy9/s6oz/AH3/AG540uqRh7gQftFtReXOFGBmOXcnuc2xeKq5A/8Af9z29P5ci52j9n1/zv8Aolv573z/AMurx/ff9E8b0IC1ByMkxihg1/PIi2sYH2V1cOh1BK+/9n/c0vq2qT6t9W1mvdTU2qta30wd23JzjPGZIvpCPX93WZJI9hBnouNxUev+J//Z"/>
          <p:cNvSpPr>
            <a:spLocks noChangeAspect="1" noChangeArrowheads="1"/>
          </p:cNvSpPr>
          <p:nvPr/>
        </p:nvSpPr>
        <p:spPr bwMode="auto">
          <a:xfrm>
            <a:off x="63500" y="-584200"/>
            <a:ext cx="1133475" cy="11906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jpeg;base64,/9j/4AAQSkZJRgABAQAAAQABAAD/2wBDAAkGBwgHBgkIBwgKCgkLDRYPDQwMDRsUFRAWIB0iIiAdHx8kKDQsJCYxJx8fLT0tMTU3Ojo6Iys/RD84QzQ5Ojf/2wBDAQoKCg0MDRoPDxo3JR8lNzc3Nzc3Nzc3Nzc3Nzc3Nzc3Nzc3Nzc3Nzc3Nzc3Nzc3Nzc3Nzc3Nzc3Nzc3Nzc3Nzf/wAARCACPAIgDASIAAhEBAxEB/8QAGwAAAgMBAQEAAAAAAAAAAAAAAwQAAgUBBwb/xAA5EAACAgEEAQMCAwMKBwAAAAABAgADEQQSITFBEyJRBWEUcYEGIzIHFzNCUmSRlOLjFTZGc3Shsf/EABoBAAMAAwEAAAAAAAAAAAAAAAIDBAABBQb/xAAoEQACAgIDAAICAQQDAAAAAAABAgADERIEITETQQUicSNRgdEyYbH/2gAMAwEAAhEDEQA/APN3pfUUFLFxjomLaVBVlWPEcOpLr7mP5TM1t+3lDg5nOQMf1ntOU1VZFvpENYVVi39UczKbU2Ix2ngniS262wYOcfYQSozMMAkypECjucDlco2MNOo7XXZaQ7N1NANX6fKnd9j3A0KwQZE6/AMSx2M6dCCtM/3lKdXm0oxCjxH7tWrafbZ4Hc+dvLeoSPmDNrEckxhoDYMjT8rZSGQ9zXruFgOAcDidNKEcoM/MT+n3hTtPRmq9yBQAoz5i3ypwJVxil9eznucRP3A2no9Sl9TEocdQunZGZvy4EOUrfqKLamdBaBYmBEmUrFdVaEQjILH48Q2uQB8IfzxM22phz3H1qD2ZyebY6ZVRBpayk7SRCVWsLAxJx8wuj0osBZiAojpqrVcKoP6Rj2KDiR8fiWsofOJC6ugIMkUNRN2wHAPOJIshR9y0Pa/ix3TvuX3Jk/nONpfxFgxwc/pCICgwRidN/ogk9txF5OepZqhQCw9SprrUbdoPiXTT1qgbjmd9MMA6nOecRbUXMvLoQB0Zgy3WZtylQ2YfxGHcJp3AwT2DF6m3Llh3B0udS3pqSF/rGaqaCtqxsfnzmYxCDBmUrZyjtX4JnvUmOohqaAr5UTU1NPoEbmyD1CLpw4BhLZr3E28P5iUxgiYIRt42gzU0+nsK5YnEb/DVqcuRkRgZdAtSHGOTNWXZ8hcX8YKydz3MnbZXeGUnEa3nI5xA2OfW2f2Zd2GBzMbvEyrCbAH7lnrZW/i4POYCxc5AwSYDWahgoCtO6Fi6sWOT1DCkDaTvcj2fEBGNNWEULY3HyBJqbBUvsXP3MPtXb3B+iXVv7MXsCcmVGplTRIlp33X72kjdVAVRjacSQmYExVFdiLiNJU7Ve5sDwIpbpAWDFjn7x027kGMyy6feoZmig5X2Xvx0tAVRmK1uVIQH3fEtqNOXrJY8nx8Qd9LLqARyBGM5QwicEERSLsGRx5MulW0d+4n2ma/r+xWTkGIaoA0tk8+JXSVsteNx/wAYbgONjJqHbjuak8Pf8Rq9hZgHJwYybUFXRB+0UCIoOMg9k/Mi2ZAUsNpPcWVz5K0tKEk+mV9cW2+mufvmP6MMVbJJAirbEu9gAA/9y12rWmslAck8/Exht0sKhxUxe0+QH1Iqtq+kvI7idttmP6M/nHa/3hBP9addBkgw1YL1I7amtLOpxmZtWnNp3OD+UKqeiTsGI37EOBAXckkdQ9yTJjx0rXI9nE1Sk4wY0dRlNqjAmdp6/VuPPE1AlO0KUbdjvMGwKDHcR7XUnPUVdyASOJJa6rPtPAkm1K4gWrbtgQ68jJOAPEONQCO5i263I2qCJfSu7eILUnGTG1/kVD6JNB2JyVhakDVks2DFE3lwD5jinFOPMW3QllLbsSZla9mDBVHEZ0xJrBxz5BhrVTapwC3MGcgdxmwK4kgqZLS5Muw3Vk7sFhjAiNmmKnKMcjxHwMgbRmCsDLyy4ExWI6m76VcZMXGqQ/0h2N5nWb1lwCQue4q1RuvYJ18zQ0un2cFgxHUY2q9yKlrbmKnz+8PpQu0c8iMWIiAlsFj4intWxT4zzCs2WZvB6k59zOzUwVdSO4A1kvkDEjgFcMgxOXWFRxOhy1XI5MMZkpKZIgtMi1XcdETQ01LWMXPCjyepj6lzuVUPI+I7TdY1IS0kfmYVikjMXxL0VymOh3Ca11Lkr/CPMkUvf1G9Nf1Mk2qgDuLv5DtYSozBX/Tr0G/ggfBjOmwiKW6ji3Gs71Az5UzPtsJ1YVcYbkgeJgZnGDCeirisHQ+xqxt5/dqcjyBE9TrLEZlI/WaKONmAwVfEU1tQZGPfHBgoRnBEby0s+PdG7gNNc9pIIJ+/xDXGxOh35lPp6rs/WNWAKCMcYhMQGwBE0IzUbMZfSk18+T3Lah/UXa3R8ROvV1NwX2mSzV1qPadxgFDtnEpHKrFWu3UpoqiHsX7xuwYA5wZWptoR6x4zmTVWl0JA2n7TGJZoNQWunqUFZZiNxM7cDVWFDHPxF6bg3BJBhbVyvDZMIgg9xSurISvsEhJ7MrcxCkKfEoHCnB4PxCNSHX3MRmHjBk2xdSF9l/pun9St7cZIjBqI5JxFqnfRKdp3Ie4M6s328cL8QSrMcjyNrtpqqVGH7QnAubaOx3JGqa1sUgjmSCXH3KF4zkZWZh+oNt4Xn5zBUGyy4OBk5lH09lagleD0Zp/Tq0RAx7MoYqi5E49C28i0K58jBXbWCSPuPiIarUrtKIY5c3u+x7mMceoc9ZiqlB7Ms597JhF+47oVsALY9vzDay1lQ7QcGFrIakBOsdSWKXpKYHPU0Wy2THJUVo1U/UwyTkzqMcxi/S2VckdwC+1gTKgQR1OC1bo2G6mroDbjBUlPvD6xNlZIOc+PiD094IBVgB8GMFVKZYhiegJGxIbM9JQqtRqDmIaRODnuM4AEJTUCr4G0gZH3g9pYc8E9TCcmClRqQDESu2nUpzxnmO0gFyDEdTQ9V3vzk9RuonZk/wAY+Ib9qMSbjkrawYfcpr2VamA8zP0242ZAhNYbCcN1D6CvFW7jJMYP1SS2Zv5XXWI5V6igEAyS5XanfMkm9naBZBjMHZSDXsAndOi6fh/fjx8QdepC27OSfkwoIbrkwjsBgxSfGzbL6J3UEW1sKk2nHeZmpomZwMia5AFRA/iMXpAW0HxMRyoOIPJ4y2upeWpqNK7QPzh0oFp37sc8ztjqWGDIvqVqTjAccRZJPcsWutP1HgncVuprcDHgzE1+n9GzI/hJ4mi5I74iOttDgLnOI6nIM5/5FkevsdiLUq7thZraVMV7XcKRzzFdAh2sQO5o1aTcMn/CbtceRf47jPjcdmL36o1vtA5+Yas5dXIyIK+sKqg9/eUW1lBUHiBgEdSkOy2Hczv1nVJZrAEOVTAzOVMB7uwYlbUXtAHkxlaXrQ+nYQYwqoUCSLdbZc9hH3L6qr1EJVScQWkRqhhwcRqhmKKGOf7UK4BHtHMDbA1lI462H5QcGANwc7RnI7khLdOanU7vcRziSayPqHrZk7+zK1e4X5wRHtEzhFxyTOa+pSpx46gdHqURRuOCsaTsnUgUfByTsfZpWOakbeQcjozMs1TAnbxDjULdZt7A5hfw9dwyQAftFjCf8hKrS/I6qPkT0Tu145M2kqXAa4ksehMxdL6DhlP5R1dV7RlTnPZ8TVv7H9Y7g/0FIt9ldbWA5CnxM6vTD8QvqH2kzRVlfLP2YpqbVDKKweDkmZWSOoHLStj8hjtD+k+Ao2ngjEba1qnAQjBmaLqgd7uMfA7naNR+IfLHaAezAZCe5XVylQaA9/Uvr7Vc5b+IRepDa2APzk19FlrD0AbMeEBJP6Tmhq1S7kbT6gE+TW0aqfpkTn3cgHla2fcN+FX1AQckf4TgbblSI8td1NJLaexjjrYZnU06x7CG09oB8mswVBYdyi1q6SoX0wOptanDIe/EpRrrPWXccDMft+nM45rvJ8YrMV/4TqBYf3N23/tmNXUjBE59ouWzZD1/MaW4tZufnMkCKQi7csCOCJIkqs6SXWAdiXdBbUfcATxEbfp7DozQ09K+kwDZK8w9CbgeMzfyFPIB4i8gAuO5hUB67woGT8TZWsbBkhWxyM+YIaYrc9h/SdAyDnkzbttFcWg05Bi2osdXAIIA6l73ZqAF4PmXKh193OOoTYCvUzYDEIVMS3fsRqNruFdjtA5jqDCHoCDXapYY7li/txMY58mqKwgOxzE9ZVxuUczuhfhkPzG2YCvAGSe8yooAdLV6HYhbZXBiTx9bfkT/ADNz9kfrj/s39d0/1VdL+J9EMPSL7M5BHeD/APJ6EP5c7DZsP7OLn/zv9ueYjVViofugGAmZrrOFsXht3iDU7ZxG87iUYFmcn/M9j/nxcf8ATif57/RKt/Lqy9/s6oz/AH3/AG540uqRh7gQftFtReXOFGBmOXcnuc2xeKq5A/8Af9z29P5ci52j9n1/zv8Aolv573z/AMurx/ff9E8b0IC1ByMkxihg1/PIi2sYH2V1cOh1BK+/9n/c0vq2qT6t9W1mvdTU2qta30wd23JzjPGZIvpCPX93WZJI9hBnouNxUev+J//Z"/>
          <p:cNvSpPr>
            <a:spLocks noChangeAspect="1" noChangeArrowheads="1"/>
          </p:cNvSpPr>
          <p:nvPr/>
        </p:nvSpPr>
        <p:spPr bwMode="auto">
          <a:xfrm>
            <a:off x="215900" y="-431800"/>
            <a:ext cx="1133475" cy="11906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ustDataLst>
      <p:tags r:id="rId1"/>
    </p:custDataLst>
    <p:extLst>
      <p:ext uri="{BB962C8B-B14F-4D97-AF65-F5344CB8AC3E}">
        <p14:creationId xmlns:p14="http://schemas.microsoft.com/office/powerpoint/2010/main" val="943773455"/>
      </p:ext>
    </p:extLst>
  </p:cSld>
  <p:clrMapOvr>
    <a:masterClrMapping/>
  </p:clrMapOvr>
  <mc:AlternateContent xmlns:mc="http://schemas.openxmlformats.org/markup-compatibility/2006">
    <mc:Choice xmlns:p14="http://schemas.microsoft.com/office/powerpoint/2010/main" Requires="p14">
      <p:transition spd="slow" p14:dur="3400" advTm="15493">
        <p14:reveal/>
      </p:transition>
    </mc:Choice>
    <mc:Fallback>
      <p:transition spd="slow" advTm="1549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4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circle(in)">
                                      <p:cBhvr>
                                        <p:cTn id="18" dur="2000"/>
                                        <p:tgtEl>
                                          <p:spTgt spid="3">
                                            <p:txEl>
                                              <p:pRg st="0" end="0"/>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circle(in)">
                                      <p:cBhvr>
                                        <p:cTn id="21" dur="2000"/>
                                        <p:tgtEl>
                                          <p:spTgt spid="3">
                                            <p:txEl>
                                              <p:pRg st="1" end="1"/>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circle(in)">
                                      <p:cBhvr>
                                        <p:cTn id="24"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solidFill>
                  <a:srgbClr val="00B0F0"/>
                </a:solidFill>
              </a:rPr>
              <a:t>Introduction</a:t>
            </a:r>
            <a:endParaRPr lang="en-US" dirty="0">
              <a:solidFill>
                <a:srgbClr val="00B0F0"/>
              </a:solidFill>
            </a:endParaRPr>
          </a:p>
        </p:txBody>
      </p:sp>
      <p:sp>
        <p:nvSpPr>
          <p:cNvPr id="3" name="Content Placeholder 2"/>
          <p:cNvSpPr>
            <a:spLocks noGrp="1"/>
          </p:cNvSpPr>
          <p:nvPr>
            <p:ph sz="quarter" idx="13"/>
          </p:nvPr>
        </p:nvSpPr>
        <p:spPr/>
        <p:txBody>
          <a:bodyPr/>
          <a:lstStyle/>
          <a:p>
            <a:r>
              <a:rPr lang="en-US" sz="1800" dirty="0" smtClean="0">
                <a:latin typeface="Arial Black" pitchFamily="34" charset="0"/>
              </a:rPr>
              <a:t>Here you will be learning about blood. Yes! You heard me correctly blood.</a:t>
            </a:r>
          </a:p>
          <a:p>
            <a:r>
              <a:rPr lang="en-US" sz="1800" dirty="0" smtClean="0">
                <a:latin typeface="Arial Black" pitchFamily="34" charset="0"/>
              </a:rPr>
              <a:t>I will teach you all I know about blood types, blood disorders, and the HEART!</a:t>
            </a:r>
          </a:p>
          <a:p>
            <a:r>
              <a:rPr lang="en-US" sz="1800" dirty="0" smtClean="0">
                <a:latin typeface="Arial Black" pitchFamily="34" charset="0"/>
              </a:rPr>
              <a:t>You will also learn about blood transfusions, donated blood, and the cardiovascular system.</a:t>
            </a:r>
          </a:p>
          <a:p>
            <a:endParaRPr lang="en-US" sz="1800" dirty="0"/>
          </a:p>
        </p:txBody>
      </p:sp>
      <p:pic>
        <p:nvPicPr>
          <p:cNvPr id="1026" name="Picture 2" descr="http://static.ddmcdn.com/gif/blood-cell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3657600"/>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3426033"/>
      </p:ext>
    </p:extLst>
  </p:cSld>
  <p:clrMapOvr>
    <a:masterClrMapping/>
  </p:clrMapOvr>
  <mc:AlternateContent xmlns:mc="http://schemas.openxmlformats.org/markup-compatibility/2006">
    <mc:Choice xmlns:p14="http://schemas.microsoft.com/office/powerpoint/2010/main" Requires="p14">
      <p:transition spd="slow" p14:dur="1600" advTm="12541">
        <p14:prism isInverted="1"/>
      </p:transition>
    </mc:Choice>
    <mc:Fallback>
      <p:transition spd="slow" advTm="1254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t>Blood Types </a:t>
            </a:r>
            <a:endParaRPr lang="en-US" dirty="0"/>
          </a:p>
        </p:txBody>
      </p:sp>
      <p:sp>
        <p:nvSpPr>
          <p:cNvPr id="3" name="Content Placeholder 2"/>
          <p:cNvSpPr>
            <a:spLocks noGrp="1"/>
          </p:cNvSpPr>
          <p:nvPr>
            <p:ph sz="quarter" idx="13"/>
          </p:nvPr>
        </p:nvSpPr>
        <p:spPr/>
        <p:txBody>
          <a:bodyPr>
            <a:normAutofit/>
          </a:bodyPr>
          <a:lstStyle/>
          <a:p>
            <a:r>
              <a:rPr lang="en-US" dirty="0" smtClean="0"/>
              <a:t>The blood types are A, B, AB, and O.</a:t>
            </a:r>
          </a:p>
          <a:p>
            <a:r>
              <a:rPr lang="en-US" dirty="0" smtClean="0"/>
              <a:t>The letters are representing chemical markers that are on the surface of the red blood cells.</a:t>
            </a:r>
          </a:p>
          <a:p>
            <a:r>
              <a:rPr lang="en-US" dirty="0" smtClean="0"/>
              <a:t>Type A has one marker.</a:t>
            </a:r>
          </a:p>
          <a:p>
            <a:r>
              <a:rPr lang="en-US" dirty="0" smtClean="0"/>
              <a:t>B has another.</a:t>
            </a:r>
          </a:p>
          <a:p>
            <a:r>
              <a:rPr lang="en-US" dirty="0" smtClean="0"/>
              <a:t>AB has both.</a:t>
            </a:r>
          </a:p>
          <a:p>
            <a:r>
              <a:rPr lang="en-US" dirty="0" smtClean="0"/>
              <a:t>O has neither A nor B.</a:t>
            </a:r>
            <a:endParaRPr lang="en-US" dirty="0"/>
          </a:p>
        </p:txBody>
      </p:sp>
      <p:pic>
        <p:nvPicPr>
          <p:cNvPr id="2050" name="Picture 2" descr="http://www.rkm.com.au/cell/cellimages/CELL-Red-Blood-Ce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4700" y="2362200"/>
            <a:ext cx="4038600" cy="403860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647938153"/>
      </p:ext>
    </p:extLst>
  </p:cSld>
  <p:clrMapOvr>
    <a:masterClrMapping/>
  </p:clrMapOvr>
  <mc:AlternateContent xmlns:mc="http://schemas.openxmlformats.org/markup-compatibility/2006">
    <mc:Choice xmlns:p14="http://schemas.microsoft.com/office/powerpoint/2010/main" Requires="p14">
      <p:transition spd="slow" p14:dur="2000" advTm="12459">
        <p14:ferris dir="l"/>
      </p:transition>
    </mc:Choice>
    <mc:Fallback>
      <p:transition spd="slow" advTm="1245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inVertical)">
                                      <p:cBhvr>
                                        <p:cTn id="15" dur="500"/>
                                        <p:tgtEl>
                                          <p:spTgt spid="3">
                                            <p:txEl>
                                              <p:pRg st="0" end="0"/>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arn(inVertical)">
                                      <p:cBhvr>
                                        <p:cTn id="18" dur="500"/>
                                        <p:tgtEl>
                                          <p:spTgt spid="3">
                                            <p:txEl>
                                              <p:pRg st="1" end="1"/>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barn(inVertical)">
                                      <p:cBhvr>
                                        <p:cTn id="21" dur="500"/>
                                        <p:tgtEl>
                                          <p:spTgt spid="3">
                                            <p:txEl>
                                              <p:pRg st="2" end="2"/>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arn(inVertical)">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050"/>
                                        </p:tgtEl>
                                        <p:attrNameLst>
                                          <p:attrName>style.visibility</p:attrName>
                                        </p:attrNameLst>
                                      </p:cBhvr>
                                      <p:to>
                                        <p:strVal val="visible"/>
                                      </p:to>
                                    </p:set>
                                    <p:anim calcmode="lin" valueType="num">
                                      <p:cBhvr>
                                        <p:cTn id="35" dur="500" fill="hold"/>
                                        <p:tgtEl>
                                          <p:spTgt spid="2050"/>
                                        </p:tgtEl>
                                        <p:attrNameLst>
                                          <p:attrName>ppt_w</p:attrName>
                                        </p:attrNameLst>
                                      </p:cBhvr>
                                      <p:tavLst>
                                        <p:tav tm="0">
                                          <p:val>
                                            <p:fltVal val="0"/>
                                          </p:val>
                                        </p:tav>
                                        <p:tav tm="100000">
                                          <p:val>
                                            <p:strVal val="#ppt_w"/>
                                          </p:val>
                                        </p:tav>
                                      </p:tavLst>
                                    </p:anim>
                                    <p:anim calcmode="lin" valueType="num">
                                      <p:cBhvr>
                                        <p:cTn id="36" dur="500" fill="hold"/>
                                        <p:tgtEl>
                                          <p:spTgt spid="2050"/>
                                        </p:tgtEl>
                                        <p:attrNameLst>
                                          <p:attrName>ppt_h</p:attrName>
                                        </p:attrNameLst>
                                      </p:cBhvr>
                                      <p:tavLst>
                                        <p:tav tm="0">
                                          <p:val>
                                            <p:fltVal val="0"/>
                                          </p:val>
                                        </p:tav>
                                        <p:tav tm="100000">
                                          <p:val>
                                            <p:strVal val="#ppt_h"/>
                                          </p:val>
                                        </p:tav>
                                      </p:tavLst>
                                    </p:anim>
                                    <p:animEffect transition="in" filter="fade">
                                      <p:cBhvr>
                                        <p:cTn id="3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t>The red blood cells</a:t>
            </a:r>
            <a:endParaRPr lang="en-US" dirty="0"/>
          </a:p>
        </p:txBody>
      </p:sp>
      <p:sp>
        <p:nvSpPr>
          <p:cNvPr id="3" name="Content Placeholder 2"/>
          <p:cNvSpPr>
            <a:spLocks noGrp="1"/>
          </p:cNvSpPr>
          <p:nvPr>
            <p:ph sz="quarter" idx="13"/>
          </p:nvPr>
        </p:nvSpPr>
        <p:spPr>
          <a:xfrm>
            <a:off x="457200" y="1600200"/>
            <a:ext cx="8229600" cy="5029200"/>
          </a:xfrm>
        </p:spPr>
        <p:txBody>
          <a:bodyPr>
            <a:normAutofit/>
          </a:bodyPr>
          <a:lstStyle/>
          <a:p>
            <a:r>
              <a:rPr lang="en-US" dirty="0" smtClean="0"/>
              <a:t>The heart plays probably the biggest role in where the blood goes.</a:t>
            </a:r>
          </a:p>
          <a:p>
            <a:r>
              <a:rPr lang="en-US" dirty="0" smtClean="0"/>
              <a:t>Lets start from the lungs.</a:t>
            </a:r>
          </a:p>
          <a:p>
            <a:r>
              <a:rPr lang="en-US" dirty="0" smtClean="0"/>
              <a:t>The red blood cells start at the lungs. They exit and go to the left atrium. Then they go into the left ventricle. They exit through the aorta and go to all parts of the body.</a:t>
            </a:r>
          </a:p>
          <a:p>
            <a:r>
              <a:rPr lang="en-US" dirty="0" smtClean="0"/>
              <a:t> After you would expect them to go straight back to the lungs, but they go to the right atrium into the right ventricle and finally back to the lungs.</a:t>
            </a:r>
          </a:p>
          <a:p>
            <a:r>
              <a:rPr lang="en-US" dirty="0" smtClean="0"/>
              <a:t>The cycle then starts again.</a:t>
            </a:r>
            <a:endParaRPr lang="en-US" dirty="0"/>
          </a:p>
        </p:txBody>
      </p:sp>
      <p:pic>
        <p:nvPicPr>
          <p:cNvPr id="4098" name="Picture 2" descr="http://www.rkm.com.au/cell/cellimages/CELL-Red-Blood-Ce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1882" y="4579285"/>
            <a:ext cx="1924049" cy="192405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54501041"/>
      </p:ext>
    </p:extLst>
  </p:cSld>
  <p:clrMapOvr>
    <a:masterClrMapping/>
  </p:clrMapOvr>
  <mc:AlternateContent xmlns:mc="http://schemas.openxmlformats.org/markup-compatibility/2006">
    <mc:Choice xmlns:p14="http://schemas.microsoft.com/office/powerpoint/2010/main" Requires="p14">
      <p:transition spd="slow" p14:dur="1500" advTm="21314">
        <p:split orient="vert"/>
      </p:transition>
    </mc:Choice>
    <mc:Fallback>
      <p:transition spd="slow" advTm="21314">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1)">
                                      <p:cBhvr>
                                        <p:cTn id="15" dur="2000"/>
                                        <p:tgtEl>
                                          <p:spTgt spid="3">
                                            <p:txEl>
                                              <p:pRg st="1" end="1"/>
                                            </p:txEl>
                                          </p:spTgt>
                                        </p:tgtEl>
                                      </p:cBhvr>
                                    </p:animEffect>
                                  </p:childTnLst>
                                </p:cTn>
                              </p:par>
                              <p:par>
                                <p:cTn id="16" presetID="21" presetClass="entr" presetSubtype="1"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1)">
                                      <p:cBhvr>
                                        <p:cTn id="18" dur="2000"/>
                                        <p:tgtEl>
                                          <p:spTgt spid="3">
                                            <p:txEl>
                                              <p:pRg st="2" end="2"/>
                                            </p:txEl>
                                          </p:spTgt>
                                        </p:tgtEl>
                                      </p:cBhvr>
                                    </p:animEffect>
                                  </p:childTnLst>
                                </p:cTn>
                              </p:par>
                              <p:par>
                                <p:cTn id="19" presetID="21" presetClass="entr" presetSubtype="1"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heel(1)">
                                      <p:cBhvr>
                                        <p:cTn id="21" dur="2000"/>
                                        <p:tgtEl>
                                          <p:spTgt spid="3">
                                            <p:txEl>
                                              <p:pRg st="3" end="3"/>
                                            </p:txEl>
                                          </p:spTgt>
                                        </p:tgtEl>
                                      </p:cBhvr>
                                    </p:animEffect>
                                  </p:childTnLst>
                                </p:cTn>
                              </p:par>
                              <p:par>
                                <p:cTn id="22" presetID="21" presetClass="entr" presetSubtype="1"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heel(1)">
                                      <p:cBhvr>
                                        <p:cTn id="24" dur="2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2" presetClass="emph" presetSubtype="0" fill="hold" nodeType="clickEffect">
                                  <p:stCondLst>
                                    <p:cond delay="0"/>
                                  </p:stCondLst>
                                  <p:childTnLst>
                                    <p:animRot by="120000">
                                      <p:cBhvr>
                                        <p:cTn id="28" dur="100" fill="hold">
                                          <p:stCondLst>
                                            <p:cond delay="0"/>
                                          </p:stCondLst>
                                        </p:cTn>
                                        <p:tgtEl>
                                          <p:spTgt spid="4098"/>
                                        </p:tgtEl>
                                        <p:attrNameLst>
                                          <p:attrName>r</p:attrName>
                                        </p:attrNameLst>
                                      </p:cBhvr>
                                    </p:animRot>
                                    <p:animRot by="-240000">
                                      <p:cBhvr>
                                        <p:cTn id="29" dur="200" fill="hold">
                                          <p:stCondLst>
                                            <p:cond delay="200"/>
                                          </p:stCondLst>
                                        </p:cTn>
                                        <p:tgtEl>
                                          <p:spTgt spid="4098"/>
                                        </p:tgtEl>
                                        <p:attrNameLst>
                                          <p:attrName>r</p:attrName>
                                        </p:attrNameLst>
                                      </p:cBhvr>
                                    </p:animRot>
                                    <p:animRot by="240000">
                                      <p:cBhvr>
                                        <p:cTn id="30" dur="200" fill="hold">
                                          <p:stCondLst>
                                            <p:cond delay="400"/>
                                          </p:stCondLst>
                                        </p:cTn>
                                        <p:tgtEl>
                                          <p:spTgt spid="4098"/>
                                        </p:tgtEl>
                                        <p:attrNameLst>
                                          <p:attrName>r</p:attrName>
                                        </p:attrNameLst>
                                      </p:cBhvr>
                                    </p:animRot>
                                    <p:animRot by="-240000">
                                      <p:cBhvr>
                                        <p:cTn id="31" dur="200" fill="hold">
                                          <p:stCondLst>
                                            <p:cond delay="600"/>
                                          </p:stCondLst>
                                        </p:cTn>
                                        <p:tgtEl>
                                          <p:spTgt spid="4098"/>
                                        </p:tgtEl>
                                        <p:attrNameLst>
                                          <p:attrName>r</p:attrName>
                                        </p:attrNameLst>
                                      </p:cBhvr>
                                    </p:animRot>
                                    <p:animRot by="120000">
                                      <p:cBhvr>
                                        <p:cTn id="32" dur="200" fill="hold">
                                          <p:stCondLst>
                                            <p:cond delay="800"/>
                                          </p:stCondLst>
                                        </p:cTn>
                                        <p:tgtEl>
                                          <p:spTgt spid="409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t>Blood Disorders</a:t>
            </a:r>
            <a:endParaRPr lang="en-US" dirty="0"/>
          </a:p>
        </p:txBody>
      </p:sp>
      <p:sp>
        <p:nvSpPr>
          <p:cNvPr id="3" name="Content Placeholder 2"/>
          <p:cNvSpPr>
            <a:spLocks noGrp="1"/>
          </p:cNvSpPr>
          <p:nvPr>
            <p:ph sz="quarter" idx="13"/>
          </p:nvPr>
        </p:nvSpPr>
        <p:spPr/>
        <p:txBody>
          <a:bodyPr/>
          <a:lstStyle/>
          <a:p>
            <a:r>
              <a:rPr lang="en-US" dirty="0" smtClean="0"/>
              <a:t>Anemia: Low amount of red blood cells.</a:t>
            </a:r>
          </a:p>
          <a:p>
            <a:r>
              <a:rPr lang="en-US" dirty="0" smtClean="0"/>
              <a:t>Iron-Deficiency Anemia: Low amount of iron.</a:t>
            </a:r>
          </a:p>
          <a:p>
            <a:r>
              <a:rPr lang="en-US" dirty="0" smtClean="0"/>
              <a:t>Aplastic Anemia: Bone marrow isn't producing enough blood cells.</a:t>
            </a:r>
          </a:p>
          <a:p>
            <a:r>
              <a:rPr lang="en-US" dirty="0" smtClean="0"/>
              <a:t>Autoimmune hemolytic anemia: The immune system overreacts and destroys the body’s own red blood cells.</a:t>
            </a:r>
          </a:p>
          <a:p>
            <a:endParaRPr lang="en-US" dirty="0"/>
          </a:p>
        </p:txBody>
      </p:sp>
      <p:pic>
        <p:nvPicPr>
          <p:cNvPr id="3074" name="Picture 2" descr="http://www.fi.edu/learn/heart/blood/images/red-blood-cell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429000"/>
            <a:ext cx="3909724" cy="260648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118618599"/>
      </p:ext>
    </p:extLst>
  </p:cSld>
  <p:clrMapOvr>
    <a:masterClrMapping/>
  </p:clrMapOvr>
  <mc:AlternateContent xmlns:mc="http://schemas.openxmlformats.org/markup-compatibility/2006">
    <mc:Choice xmlns:p14="http://schemas.microsoft.com/office/powerpoint/2010/main" Requires="p14">
      <p:transition spd="slow" p14:dur="1300" advTm="14943">
        <p14:pan dir="u"/>
      </p:transition>
    </mc:Choice>
    <mc:Fallback>
      <p:transition spd="slow" advTm="1494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2"/>
                                        </p:tgtEl>
                                      </p:cBhvr>
                                    </p:animEffect>
                                    <p:animScale>
                                      <p:cBhvr>
                                        <p:cTn id="12" dur="250" autoRev="1" fill="hold"/>
                                        <p:tgtEl>
                                          <p:spTgt spid="2"/>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34" presetClass="emph" presetSubtype="0" fill="hold" nodeType="clickEffect">
                                  <p:stCondLst>
                                    <p:cond delay="0"/>
                                  </p:stCondLst>
                                  <p:iterate type="lt">
                                    <p:tmPct val="10000"/>
                                  </p:iterate>
                                  <p:childTnLst>
                                    <p:animMotion origin="layout" path="M 0.0 0.0 L 0.0 -0.07213" pathEditMode="relative" ptsTypes="">
                                      <p:cBhvr>
                                        <p:cTn id="16" dur="250" accel="50000" decel="50000" autoRev="1" fill="hold">
                                          <p:stCondLst>
                                            <p:cond delay="0"/>
                                          </p:stCondLst>
                                        </p:cTn>
                                        <p:tgtEl>
                                          <p:spTgt spid="3">
                                            <p:txEl>
                                              <p:pRg st="0" end="0"/>
                                            </p:txEl>
                                          </p:spTgt>
                                        </p:tgtEl>
                                        <p:attrNameLst>
                                          <p:attrName>ppt_x</p:attrName>
                                          <p:attrName>ppt_y</p:attrName>
                                        </p:attrNameLst>
                                      </p:cBhvr>
                                    </p:animMotion>
                                    <p:animRot by="1500000">
                                      <p:cBhvr>
                                        <p:cTn id="17" dur="125" fill="hold">
                                          <p:stCondLst>
                                            <p:cond delay="0"/>
                                          </p:stCondLst>
                                        </p:cTn>
                                        <p:tgtEl>
                                          <p:spTgt spid="3">
                                            <p:txEl>
                                              <p:pRg st="0" end="0"/>
                                            </p:txEl>
                                          </p:spTgt>
                                        </p:tgtEl>
                                        <p:attrNameLst>
                                          <p:attrName>r</p:attrName>
                                        </p:attrNameLst>
                                      </p:cBhvr>
                                    </p:animRot>
                                    <p:animRot by="-1500000">
                                      <p:cBhvr>
                                        <p:cTn id="18" dur="125" fill="hold">
                                          <p:stCondLst>
                                            <p:cond delay="125"/>
                                          </p:stCondLst>
                                        </p:cTn>
                                        <p:tgtEl>
                                          <p:spTgt spid="3">
                                            <p:txEl>
                                              <p:pRg st="0" end="0"/>
                                            </p:txEl>
                                          </p:spTgt>
                                        </p:tgtEl>
                                        <p:attrNameLst>
                                          <p:attrName>r</p:attrName>
                                        </p:attrNameLst>
                                      </p:cBhvr>
                                    </p:animRot>
                                    <p:animRot by="-1500000">
                                      <p:cBhvr>
                                        <p:cTn id="19" dur="125" fill="hold">
                                          <p:stCondLst>
                                            <p:cond delay="250"/>
                                          </p:stCondLst>
                                        </p:cTn>
                                        <p:tgtEl>
                                          <p:spTgt spid="3">
                                            <p:txEl>
                                              <p:pRg st="0" end="0"/>
                                            </p:txEl>
                                          </p:spTgt>
                                        </p:tgtEl>
                                        <p:attrNameLst>
                                          <p:attrName>r</p:attrName>
                                        </p:attrNameLst>
                                      </p:cBhvr>
                                    </p:animRot>
                                    <p:animRot by="1500000">
                                      <p:cBhvr>
                                        <p:cTn id="20" dur="125" fill="hold">
                                          <p:stCondLst>
                                            <p:cond delay="375"/>
                                          </p:stCondLst>
                                        </p:cTn>
                                        <p:tgtEl>
                                          <p:spTgt spid="3">
                                            <p:txEl>
                                              <p:pRg st="0" end="0"/>
                                            </p:txEl>
                                          </p:spTgt>
                                        </p:tgtEl>
                                        <p:attrNameLst>
                                          <p:attrName>r</p:attrName>
                                        </p:attrNameLst>
                                      </p:cBhvr>
                                    </p:animRot>
                                  </p:childTnLst>
                                </p:cTn>
                              </p:par>
                              <p:par>
                                <p:cTn id="21" presetID="34" presetClass="emph" presetSubtype="0" fill="hold" nodeType="with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1" end="1"/>
                                            </p:txEl>
                                          </p:spTgt>
                                        </p:tgtEl>
                                        <p:attrNameLst>
                                          <p:attrName>ppt_x</p:attrName>
                                          <p:attrName>ppt_y</p:attrName>
                                        </p:attrNameLst>
                                      </p:cBhvr>
                                    </p:animMotion>
                                    <p:animRot by="1500000">
                                      <p:cBhvr>
                                        <p:cTn id="23" dur="125" fill="hold">
                                          <p:stCondLst>
                                            <p:cond delay="0"/>
                                          </p:stCondLst>
                                        </p:cTn>
                                        <p:tgtEl>
                                          <p:spTgt spid="3">
                                            <p:txEl>
                                              <p:pRg st="1" end="1"/>
                                            </p:txEl>
                                          </p:spTgt>
                                        </p:tgtEl>
                                        <p:attrNameLst>
                                          <p:attrName>r</p:attrName>
                                        </p:attrNameLst>
                                      </p:cBhvr>
                                    </p:animRot>
                                    <p:animRot by="-1500000">
                                      <p:cBhvr>
                                        <p:cTn id="24" dur="125" fill="hold">
                                          <p:stCondLst>
                                            <p:cond delay="125"/>
                                          </p:stCondLst>
                                        </p:cTn>
                                        <p:tgtEl>
                                          <p:spTgt spid="3">
                                            <p:txEl>
                                              <p:pRg st="1" end="1"/>
                                            </p:txEl>
                                          </p:spTgt>
                                        </p:tgtEl>
                                        <p:attrNameLst>
                                          <p:attrName>r</p:attrName>
                                        </p:attrNameLst>
                                      </p:cBhvr>
                                    </p:animRot>
                                    <p:animRot by="-1500000">
                                      <p:cBhvr>
                                        <p:cTn id="25" dur="125" fill="hold">
                                          <p:stCondLst>
                                            <p:cond delay="250"/>
                                          </p:stCondLst>
                                        </p:cTn>
                                        <p:tgtEl>
                                          <p:spTgt spid="3">
                                            <p:txEl>
                                              <p:pRg st="1" end="1"/>
                                            </p:txEl>
                                          </p:spTgt>
                                        </p:tgtEl>
                                        <p:attrNameLst>
                                          <p:attrName>r</p:attrName>
                                        </p:attrNameLst>
                                      </p:cBhvr>
                                    </p:animRot>
                                    <p:animRot by="1500000">
                                      <p:cBhvr>
                                        <p:cTn id="26" dur="125" fill="hold">
                                          <p:stCondLst>
                                            <p:cond delay="375"/>
                                          </p:stCondLst>
                                        </p:cTn>
                                        <p:tgtEl>
                                          <p:spTgt spid="3">
                                            <p:txEl>
                                              <p:pRg st="1" end="1"/>
                                            </p:txEl>
                                          </p:spTgt>
                                        </p:tgtEl>
                                        <p:attrNameLst>
                                          <p:attrName>r</p:attrName>
                                        </p:attrNameLst>
                                      </p:cBhvr>
                                    </p:animRot>
                                  </p:childTnLst>
                                </p:cTn>
                              </p:par>
                              <p:par>
                                <p:cTn id="27" presetID="34" presetClass="emph" presetSubtype="0" fill="hold" nodeType="withEffect">
                                  <p:stCondLst>
                                    <p:cond delay="0"/>
                                  </p:stCondLst>
                                  <p:iterate type="lt">
                                    <p:tmPct val="10000"/>
                                  </p:iterate>
                                  <p:childTnLst>
                                    <p:animMotion origin="layout" path="M 0.0 0.0 L 0.0 -0.07213" pathEditMode="relative" ptsTypes="">
                                      <p:cBhvr>
                                        <p:cTn id="28" dur="250" accel="50000" decel="50000" autoRev="1" fill="hold">
                                          <p:stCondLst>
                                            <p:cond delay="0"/>
                                          </p:stCondLst>
                                        </p:cTn>
                                        <p:tgtEl>
                                          <p:spTgt spid="3">
                                            <p:txEl>
                                              <p:pRg st="2" end="2"/>
                                            </p:txEl>
                                          </p:spTgt>
                                        </p:tgtEl>
                                        <p:attrNameLst>
                                          <p:attrName>ppt_x</p:attrName>
                                          <p:attrName>ppt_y</p:attrName>
                                        </p:attrNameLst>
                                      </p:cBhvr>
                                    </p:animMotion>
                                    <p:animRot by="1500000">
                                      <p:cBhvr>
                                        <p:cTn id="29" dur="125" fill="hold">
                                          <p:stCondLst>
                                            <p:cond delay="0"/>
                                          </p:stCondLst>
                                        </p:cTn>
                                        <p:tgtEl>
                                          <p:spTgt spid="3">
                                            <p:txEl>
                                              <p:pRg st="2" end="2"/>
                                            </p:txEl>
                                          </p:spTgt>
                                        </p:tgtEl>
                                        <p:attrNameLst>
                                          <p:attrName>r</p:attrName>
                                        </p:attrNameLst>
                                      </p:cBhvr>
                                    </p:animRot>
                                    <p:animRot by="-1500000">
                                      <p:cBhvr>
                                        <p:cTn id="30" dur="125" fill="hold">
                                          <p:stCondLst>
                                            <p:cond delay="125"/>
                                          </p:stCondLst>
                                        </p:cTn>
                                        <p:tgtEl>
                                          <p:spTgt spid="3">
                                            <p:txEl>
                                              <p:pRg st="2" end="2"/>
                                            </p:txEl>
                                          </p:spTgt>
                                        </p:tgtEl>
                                        <p:attrNameLst>
                                          <p:attrName>r</p:attrName>
                                        </p:attrNameLst>
                                      </p:cBhvr>
                                    </p:animRot>
                                    <p:animRot by="-1500000">
                                      <p:cBhvr>
                                        <p:cTn id="31" dur="125" fill="hold">
                                          <p:stCondLst>
                                            <p:cond delay="250"/>
                                          </p:stCondLst>
                                        </p:cTn>
                                        <p:tgtEl>
                                          <p:spTgt spid="3">
                                            <p:txEl>
                                              <p:pRg st="2" end="2"/>
                                            </p:txEl>
                                          </p:spTgt>
                                        </p:tgtEl>
                                        <p:attrNameLst>
                                          <p:attrName>r</p:attrName>
                                        </p:attrNameLst>
                                      </p:cBhvr>
                                    </p:animRot>
                                    <p:animRot by="1500000">
                                      <p:cBhvr>
                                        <p:cTn id="32" dur="125" fill="hold">
                                          <p:stCondLst>
                                            <p:cond delay="375"/>
                                          </p:stCondLst>
                                        </p:cTn>
                                        <p:tgtEl>
                                          <p:spTgt spid="3">
                                            <p:txEl>
                                              <p:pRg st="2" end="2"/>
                                            </p:txEl>
                                          </p:spTgt>
                                        </p:tgtEl>
                                        <p:attrNameLst>
                                          <p:attrName>r</p:attrName>
                                        </p:attrNameLst>
                                      </p:cBhvr>
                                    </p:animRot>
                                  </p:childTnLst>
                                </p:cTn>
                              </p:par>
                              <p:par>
                                <p:cTn id="33" presetID="34" presetClass="emph" presetSubtype="0" fill="hold" nodeType="withEffect">
                                  <p:stCondLst>
                                    <p:cond delay="0"/>
                                  </p:stCondLst>
                                  <p:iterate type="lt">
                                    <p:tmPct val="10000"/>
                                  </p:iterate>
                                  <p:childTnLst>
                                    <p:animMotion origin="layout" path="M 0.0 0.0 L 0.0 -0.07213" pathEditMode="relative" ptsTypes="">
                                      <p:cBhvr>
                                        <p:cTn id="34" dur="250" accel="50000" decel="50000" autoRev="1" fill="hold">
                                          <p:stCondLst>
                                            <p:cond delay="0"/>
                                          </p:stCondLst>
                                        </p:cTn>
                                        <p:tgtEl>
                                          <p:spTgt spid="3">
                                            <p:txEl>
                                              <p:pRg st="3" end="3"/>
                                            </p:txEl>
                                          </p:spTgt>
                                        </p:tgtEl>
                                        <p:attrNameLst>
                                          <p:attrName>ppt_x</p:attrName>
                                          <p:attrName>ppt_y</p:attrName>
                                        </p:attrNameLst>
                                      </p:cBhvr>
                                    </p:animMotion>
                                    <p:animRot by="1500000">
                                      <p:cBhvr>
                                        <p:cTn id="35" dur="125" fill="hold">
                                          <p:stCondLst>
                                            <p:cond delay="0"/>
                                          </p:stCondLst>
                                        </p:cTn>
                                        <p:tgtEl>
                                          <p:spTgt spid="3">
                                            <p:txEl>
                                              <p:pRg st="3" end="3"/>
                                            </p:txEl>
                                          </p:spTgt>
                                        </p:tgtEl>
                                        <p:attrNameLst>
                                          <p:attrName>r</p:attrName>
                                        </p:attrNameLst>
                                      </p:cBhvr>
                                    </p:animRot>
                                    <p:animRot by="-1500000">
                                      <p:cBhvr>
                                        <p:cTn id="36" dur="125" fill="hold">
                                          <p:stCondLst>
                                            <p:cond delay="125"/>
                                          </p:stCondLst>
                                        </p:cTn>
                                        <p:tgtEl>
                                          <p:spTgt spid="3">
                                            <p:txEl>
                                              <p:pRg st="3" end="3"/>
                                            </p:txEl>
                                          </p:spTgt>
                                        </p:tgtEl>
                                        <p:attrNameLst>
                                          <p:attrName>r</p:attrName>
                                        </p:attrNameLst>
                                      </p:cBhvr>
                                    </p:animRot>
                                    <p:animRot by="-1500000">
                                      <p:cBhvr>
                                        <p:cTn id="37" dur="125" fill="hold">
                                          <p:stCondLst>
                                            <p:cond delay="250"/>
                                          </p:stCondLst>
                                        </p:cTn>
                                        <p:tgtEl>
                                          <p:spTgt spid="3">
                                            <p:txEl>
                                              <p:pRg st="3" end="3"/>
                                            </p:txEl>
                                          </p:spTgt>
                                        </p:tgtEl>
                                        <p:attrNameLst>
                                          <p:attrName>r</p:attrName>
                                        </p:attrNameLst>
                                      </p:cBhvr>
                                    </p:animRot>
                                    <p:animRot by="1500000">
                                      <p:cBhvr>
                                        <p:cTn id="38" dur="125" fill="hold">
                                          <p:stCondLst>
                                            <p:cond delay="375"/>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t>Blood Transfusions</a:t>
            </a:r>
            <a:endParaRPr lang="en-US" dirty="0"/>
          </a:p>
        </p:txBody>
      </p:sp>
      <p:sp>
        <p:nvSpPr>
          <p:cNvPr id="3" name="Content Placeholder 2"/>
          <p:cNvSpPr>
            <a:spLocks noGrp="1"/>
          </p:cNvSpPr>
          <p:nvPr>
            <p:ph sz="quarter" idx="13"/>
          </p:nvPr>
        </p:nvSpPr>
        <p:spPr/>
        <p:txBody>
          <a:bodyPr/>
          <a:lstStyle/>
          <a:p>
            <a:r>
              <a:rPr lang="en-US" dirty="0" smtClean="0"/>
              <a:t>Blood Transfusions are a good idea.</a:t>
            </a:r>
          </a:p>
          <a:p>
            <a:r>
              <a:rPr lang="en-US" dirty="0" smtClean="0"/>
              <a:t>You could save someone's life.</a:t>
            </a:r>
          </a:p>
          <a:p>
            <a:r>
              <a:rPr lang="en-US" dirty="0" smtClean="0"/>
              <a:t>This will usually occur when someone lost </a:t>
            </a:r>
            <a:r>
              <a:rPr lang="en-US" dirty="0" smtClean="0"/>
              <a:t>their </a:t>
            </a:r>
            <a:r>
              <a:rPr lang="en-US" dirty="0" smtClean="0"/>
              <a:t>blood </a:t>
            </a:r>
            <a:r>
              <a:rPr lang="en-US" dirty="0" smtClean="0"/>
              <a:t>cells </a:t>
            </a:r>
            <a:r>
              <a:rPr lang="en-US" dirty="0" smtClean="0"/>
              <a:t>and need them replaced.</a:t>
            </a:r>
          </a:p>
          <a:p>
            <a:r>
              <a:rPr lang="en-US" dirty="0" smtClean="0"/>
              <a:t>It’s also good to get a transfusion when you’re an anemic patient who needs to increase their blood count.</a:t>
            </a:r>
            <a:endParaRPr lang="en-US" dirty="0"/>
          </a:p>
        </p:txBody>
      </p:sp>
      <p:sp>
        <p:nvSpPr>
          <p:cNvPr id="5" name="AutoShape 2" descr="http://th02.deviantart.net/fs11/300W/i/2006/215/8/4/Shad0ws_Blood_Brush_Set_by_Shad0w_GFX.jpg"/>
          <p:cNvSpPr>
            <a:spLocks noChangeAspect="1" noChangeArrowheads="1"/>
          </p:cNvSpPr>
          <p:nvPr/>
        </p:nvSpPr>
        <p:spPr bwMode="auto">
          <a:xfrm>
            <a:off x="155575" y="-419100"/>
            <a:ext cx="628650" cy="876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4" name="Picture 4" descr="http://coolfacts.in/wp-content/uploads/2011/03/blood_spat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944952"/>
            <a:ext cx="2971801" cy="157595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067807667"/>
      </p:ext>
    </p:extLst>
  </p:cSld>
  <p:clrMapOvr>
    <a:masterClrMapping/>
  </p:clrMapOvr>
  <mc:AlternateContent xmlns:mc="http://schemas.openxmlformats.org/markup-compatibility/2006">
    <mc:Choice xmlns:p14="http://schemas.microsoft.com/office/powerpoint/2010/main" Requires="p14">
      <p:transition spd="slow" p14:dur="800" advTm="15106">
        <p:circle/>
      </p:transition>
    </mc:Choice>
    <mc:Fallback>
      <p:transition spd="slow" advTm="15106">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wipe(down)">
                                      <p:cBhvr>
                                        <p:cTn id="7" dur="500"/>
                                        <p:tgtEl>
                                          <p:spTgt spid="512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mph" presetSubtype="0" fill="hold" nodeType="clickEffect">
                                  <p:stCondLst>
                                    <p:cond delay="0"/>
                                  </p:stCondLst>
                                  <p:childTnLst>
                                    <p:anim calcmode="discrete" valueType="str">
                                      <p:cBhvr override="childStyle">
                                        <p:cTn id="18" dur="2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19" presetID="10" presetClass="emph" presetSubtype="0" fill="hold" nodeType="withEffect">
                                  <p:stCondLst>
                                    <p:cond delay="0"/>
                                  </p:stCondLst>
                                  <p:childTnLst>
                                    <p:anim calcmode="discrete" valueType="str">
                                      <p:cBhvr override="childStyle">
                                        <p:cTn id="20" dur="2000" fill="hold"/>
                                        <p:tgtEl>
                                          <p:spTgt spid="3">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21" presetID="10" presetClass="emph" presetSubtype="0" fill="hold" nodeType="withEffect">
                                  <p:stCondLst>
                                    <p:cond delay="0"/>
                                  </p:stCondLst>
                                  <p:childTnLst>
                                    <p:anim calcmode="discrete" valueType="str">
                                      <p:cBhvr override="childStyle">
                                        <p:cTn id="22" dur="2000" fill="hold"/>
                                        <p:tgtEl>
                                          <p:spTgt spid="3">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23" presetID="10" presetClass="emph" presetSubtype="0" fill="hold" nodeType="withEffect">
                                  <p:stCondLst>
                                    <p:cond delay="0"/>
                                  </p:stCondLst>
                                  <p:childTnLst>
                                    <p:anim calcmode="discrete" valueType="str">
                                      <p:cBhvr override="childStyle">
                                        <p:cTn id="24" dur="2000" fill="hold"/>
                                        <p:tgtEl>
                                          <p:spTgt spid="3">
                                            <p:txEl>
                                              <p:pRg st="3" end="3"/>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a:xfrm>
            <a:off x="228600" y="152400"/>
            <a:ext cx="8591550" cy="1066801"/>
          </a:xfrm>
        </p:spPr>
        <p:txBody>
          <a:bodyPr/>
          <a:lstStyle/>
          <a:p>
            <a:pPr algn="ctr"/>
            <a:r>
              <a:rPr lang="en-US" dirty="0" smtClean="0"/>
              <a:t>Donated Blood </a:t>
            </a:r>
            <a:endParaRPr lang="en-US" dirty="0"/>
          </a:p>
        </p:txBody>
      </p:sp>
      <p:sp>
        <p:nvSpPr>
          <p:cNvPr id="3" name="Content Placeholder 2"/>
          <p:cNvSpPr>
            <a:spLocks noGrp="1"/>
          </p:cNvSpPr>
          <p:nvPr>
            <p:ph sz="quarter" idx="13"/>
          </p:nvPr>
        </p:nvSpPr>
        <p:spPr/>
        <p:txBody>
          <a:bodyPr/>
          <a:lstStyle/>
          <a:p>
            <a:r>
              <a:rPr lang="en-US" dirty="0" smtClean="0"/>
              <a:t>When donating blood it is important to know these facts:</a:t>
            </a:r>
          </a:p>
          <a:p>
            <a:pPr marL="342900" indent="-342900"/>
            <a:r>
              <a:rPr lang="en-US" dirty="0" smtClean="0"/>
              <a:t>Platelet Pheresis: Many people are saved from getting this.</a:t>
            </a:r>
          </a:p>
          <a:p>
            <a:pPr marL="342900" indent="-342900"/>
            <a:r>
              <a:rPr lang="en-US" dirty="0" smtClean="0"/>
              <a:t>You need platelets to make blood clots and that stops your bleeding, without them you could bleed to death. Many people are saved from death by our modern medicine and transfusions of platelets.</a:t>
            </a:r>
            <a:endParaRPr lang="en-US" dirty="0"/>
          </a:p>
        </p:txBody>
      </p:sp>
      <p:pic>
        <p:nvPicPr>
          <p:cNvPr id="6146" name="Picture 2" descr="http://www.stevespanglerscience.com/uploads/images/fake-blood-02-101019-cho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799" y="4267200"/>
            <a:ext cx="2057397"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3505200"/>
            <a:ext cx="2490088" cy="261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19232521"/>
      </p:ext>
    </p:extLst>
  </p:cSld>
  <p:clrMapOvr>
    <a:masterClrMapping/>
  </p:clrMapOvr>
  <mc:AlternateContent xmlns:mc="http://schemas.openxmlformats.org/markup-compatibility/2006">
    <mc:Choice xmlns:p14="http://schemas.microsoft.com/office/powerpoint/2010/main" Requires="p14">
      <p:transition spd="slow" p14:dur="3400" advTm="17248">
        <p14:reveal/>
      </p:transition>
    </mc:Choice>
    <mc:Fallback>
      <p:transition spd="slow" advTm="172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1+#ppt_w/2"/>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0-#ppt_w/2"/>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80">
                                          <p:stCondLst>
                                            <p:cond delay="0"/>
                                          </p:stCondLst>
                                        </p:cTn>
                                        <p:tgtEl>
                                          <p:spTgt spid="3">
                                            <p:txEl>
                                              <p:pRg st="0" end="0"/>
                                            </p:txEl>
                                          </p:spTgt>
                                        </p:tgtEl>
                                      </p:cBhvr>
                                    </p:animEffect>
                                    <p:anim calcmode="lin" valueType="num">
                                      <p:cBhvr>
                                        <p:cTn id="20"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0" end="0"/>
                                            </p:txEl>
                                          </p:spTgt>
                                        </p:tgtEl>
                                      </p:cBhvr>
                                      <p:to x="100000" y="60000"/>
                                    </p:animScale>
                                    <p:animScale>
                                      <p:cBhvr>
                                        <p:cTn id="26" dur="166" decel="50000">
                                          <p:stCondLst>
                                            <p:cond delay="676"/>
                                          </p:stCondLst>
                                        </p:cTn>
                                        <p:tgtEl>
                                          <p:spTgt spid="3">
                                            <p:txEl>
                                              <p:pRg st="0" end="0"/>
                                            </p:txEl>
                                          </p:spTgt>
                                        </p:tgtEl>
                                      </p:cBhvr>
                                      <p:to x="100000" y="100000"/>
                                    </p:animScale>
                                    <p:animScale>
                                      <p:cBhvr>
                                        <p:cTn id="27" dur="26">
                                          <p:stCondLst>
                                            <p:cond delay="1312"/>
                                          </p:stCondLst>
                                        </p:cTn>
                                        <p:tgtEl>
                                          <p:spTgt spid="3">
                                            <p:txEl>
                                              <p:pRg st="0" end="0"/>
                                            </p:txEl>
                                          </p:spTgt>
                                        </p:tgtEl>
                                      </p:cBhvr>
                                      <p:to x="100000" y="80000"/>
                                    </p:animScale>
                                    <p:animScale>
                                      <p:cBhvr>
                                        <p:cTn id="28" dur="166" decel="50000">
                                          <p:stCondLst>
                                            <p:cond delay="1338"/>
                                          </p:stCondLst>
                                        </p:cTn>
                                        <p:tgtEl>
                                          <p:spTgt spid="3">
                                            <p:txEl>
                                              <p:pRg st="0" end="0"/>
                                            </p:txEl>
                                          </p:spTgt>
                                        </p:tgtEl>
                                      </p:cBhvr>
                                      <p:to x="100000" y="100000"/>
                                    </p:animScale>
                                    <p:animScale>
                                      <p:cBhvr>
                                        <p:cTn id="29" dur="26">
                                          <p:stCondLst>
                                            <p:cond delay="1642"/>
                                          </p:stCondLst>
                                        </p:cTn>
                                        <p:tgtEl>
                                          <p:spTgt spid="3">
                                            <p:txEl>
                                              <p:pRg st="0" end="0"/>
                                            </p:txEl>
                                          </p:spTgt>
                                        </p:tgtEl>
                                      </p:cBhvr>
                                      <p:to x="100000" y="90000"/>
                                    </p:animScale>
                                    <p:animScale>
                                      <p:cBhvr>
                                        <p:cTn id="30" dur="166" decel="50000">
                                          <p:stCondLst>
                                            <p:cond delay="1668"/>
                                          </p:stCondLst>
                                        </p:cTn>
                                        <p:tgtEl>
                                          <p:spTgt spid="3">
                                            <p:txEl>
                                              <p:pRg st="0" end="0"/>
                                            </p:txEl>
                                          </p:spTgt>
                                        </p:tgtEl>
                                      </p:cBhvr>
                                      <p:to x="100000" y="100000"/>
                                    </p:animScale>
                                    <p:animScale>
                                      <p:cBhvr>
                                        <p:cTn id="31" dur="26">
                                          <p:stCondLst>
                                            <p:cond delay="1808"/>
                                          </p:stCondLst>
                                        </p:cTn>
                                        <p:tgtEl>
                                          <p:spTgt spid="3">
                                            <p:txEl>
                                              <p:pRg st="0" end="0"/>
                                            </p:txEl>
                                          </p:spTgt>
                                        </p:tgtEl>
                                      </p:cBhvr>
                                      <p:to x="100000" y="95000"/>
                                    </p:animScale>
                                    <p:animScale>
                                      <p:cBhvr>
                                        <p:cTn id="32" dur="166" decel="50000">
                                          <p:stCondLst>
                                            <p:cond delay="1834"/>
                                          </p:stCondLst>
                                        </p:cTn>
                                        <p:tgtEl>
                                          <p:spTgt spid="3">
                                            <p:txEl>
                                              <p:pRg st="0" end="0"/>
                                            </p:txEl>
                                          </p:spTgt>
                                        </p:tgtEl>
                                      </p:cBhvr>
                                      <p:to x="100000" y="100000"/>
                                    </p:animScale>
                                  </p:childTnLst>
                                </p:cTn>
                              </p:par>
                              <p:par>
                                <p:cTn id="33" presetID="26" presetClass="entr" presetSubtype="0" fill="hold" nodeType="with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wipe(down)">
                                      <p:cBhvr>
                                        <p:cTn id="35" dur="580">
                                          <p:stCondLst>
                                            <p:cond delay="0"/>
                                          </p:stCondLst>
                                        </p:cTn>
                                        <p:tgtEl>
                                          <p:spTgt spid="3">
                                            <p:txEl>
                                              <p:pRg st="1" end="1"/>
                                            </p:txEl>
                                          </p:spTgt>
                                        </p:tgtEl>
                                      </p:cBhvr>
                                    </p:animEffect>
                                    <p:anim calcmode="lin" valueType="num">
                                      <p:cBhvr>
                                        <p:cTn id="3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1" dur="26">
                                          <p:stCondLst>
                                            <p:cond delay="650"/>
                                          </p:stCondLst>
                                        </p:cTn>
                                        <p:tgtEl>
                                          <p:spTgt spid="3">
                                            <p:txEl>
                                              <p:pRg st="1" end="1"/>
                                            </p:txEl>
                                          </p:spTgt>
                                        </p:tgtEl>
                                      </p:cBhvr>
                                      <p:to x="100000" y="60000"/>
                                    </p:animScale>
                                    <p:animScale>
                                      <p:cBhvr>
                                        <p:cTn id="42" dur="166" decel="50000">
                                          <p:stCondLst>
                                            <p:cond delay="676"/>
                                          </p:stCondLst>
                                        </p:cTn>
                                        <p:tgtEl>
                                          <p:spTgt spid="3">
                                            <p:txEl>
                                              <p:pRg st="1" end="1"/>
                                            </p:txEl>
                                          </p:spTgt>
                                        </p:tgtEl>
                                      </p:cBhvr>
                                      <p:to x="100000" y="100000"/>
                                    </p:animScale>
                                    <p:animScale>
                                      <p:cBhvr>
                                        <p:cTn id="43" dur="26">
                                          <p:stCondLst>
                                            <p:cond delay="1312"/>
                                          </p:stCondLst>
                                        </p:cTn>
                                        <p:tgtEl>
                                          <p:spTgt spid="3">
                                            <p:txEl>
                                              <p:pRg st="1" end="1"/>
                                            </p:txEl>
                                          </p:spTgt>
                                        </p:tgtEl>
                                      </p:cBhvr>
                                      <p:to x="100000" y="80000"/>
                                    </p:animScale>
                                    <p:animScale>
                                      <p:cBhvr>
                                        <p:cTn id="44" dur="166" decel="50000">
                                          <p:stCondLst>
                                            <p:cond delay="1338"/>
                                          </p:stCondLst>
                                        </p:cTn>
                                        <p:tgtEl>
                                          <p:spTgt spid="3">
                                            <p:txEl>
                                              <p:pRg st="1" end="1"/>
                                            </p:txEl>
                                          </p:spTgt>
                                        </p:tgtEl>
                                      </p:cBhvr>
                                      <p:to x="100000" y="100000"/>
                                    </p:animScale>
                                    <p:animScale>
                                      <p:cBhvr>
                                        <p:cTn id="45" dur="26">
                                          <p:stCondLst>
                                            <p:cond delay="1642"/>
                                          </p:stCondLst>
                                        </p:cTn>
                                        <p:tgtEl>
                                          <p:spTgt spid="3">
                                            <p:txEl>
                                              <p:pRg st="1" end="1"/>
                                            </p:txEl>
                                          </p:spTgt>
                                        </p:tgtEl>
                                      </p:cBhvr>
                                      <p:to x="100000" y="90000"/>
                                    </p:animScale>
                                    <p:animScale>
                                      <p:cBhvr>
                                        <p:cTn id="46" dur="166" decel="50000">
                                          <p:stCondLst>
                                            <p:cond delay="1668"/>
                                          </p:stCondLst>
                                        </p:cTn>
                                        <p:tgtEl>
                                          <p:spTgt spid="3">
                                            <p:txEl>
                                              <p:pRg st="1" end="1"/>
                                            </p:txEl>
                                          </p:spTgt>
                                        </p:tgtEl>
                                      </p:cBhvr>
                                      <p:to x="100000" y="100000"/>
                                    </p:animScale>
                                    <p:animScale>
                                      <p:cBhvr>
                                        <p:cTn id="47" dur="26">
                                          <p:stCondLst>
                                            <p:cond delay="1808"/>
                                          </p:stCondLst>
                                        </p:cTn>
                                        <p:tgtEl>
                                          <p:spTgt spid="3">
                                            <p:txEl>
                                              <p:pRg st="1" end="1"/>
                                            </p:txEl>
                                          </p:spTgt>
                                        </p:tgtEl>
                                      </p:cBhvr>
                                      <p:to x="100000" y="95000"/>
                                    </p:animScale>
                                    <p:animScale>
                                      <p:cBhvr>
                                        <p:cTn id="48" dur="166" decel="50000">
                                          <p:stCondLst>
                                            <p:cond delay="1834"/>
                                          </p:stCondLst>
                                        </p:cTn>
                                        <p:tgtEl>
                                          <p:spTgt spid="3">
                                            <p:txEl>
                                              <p:pRg st="1" end="1"/>
                                            </p:txEl>
                                          </p:spTgt>
                                        </p:tgtEl>
                                      </p:cBhvr>
                                      <p:to x="100000" y="100000"/>
                                    </p:animScale>
                                  </p:childTnLst>
                                </p:cTn>
                              </p:par>
                              <p:par>
                                <p:cTn id="49" presetID="26" presetClass="entr" presetSubtype="0" fill="hold" nodeType="withEffect">
                                  <p:stCondLst>
                                    <p:cond delay="0"/>
                                  </p:stCondLst>
                                  <p:childTnLst>
                                    <p:set>
                                      <p:cBhvr>
                                        <p:cTn id="50" dur="1" fill="hold">
                                          <p:stCondLst>
                                            <p:cond delay="0"/>
                                          </p:stCondLst>
                                        </p:cTn>
                                        <p:tgtEl>
                                          <p:spTgt spid="3">
                                            <p:txEl>
                                              <p:pRg st="2" end="2"/>
                                            </p:txEl>
                                          </p:spTgt>
                                        </p:tgtEl>
                                        <p:attrNameLst>
                                          <p:attrName>style.visibility</p:attrName>
                                        </p:attrNameLst>
                                      </p:cBhvr>
                                      <p:to>
                                        <p:strVal val="visible"/>
                                      </p:to>
                                    </p:set>
                                    <p:animEffect transition="in" filter="wipe(down)">
                                      <p:cBhvr>
                                        <p:cTn id="51" dur="580">
                                          <p:stCondLst>
                                            <p:cond delay="0"/>
                                          </p:stCondLst>
                                        </p:cTn>
                                        <p:tgtEl>
                                          <p:spTgt spid="3">
                                            <p:txEl>
                                              <p:pRg st="2" end="2"/>
                                            </p:txEl>
                                          </p:spTgt>
                                        </p:tgtEl>
                                      </p:cBhvr>
                                    </p:animEffect>
                                    <p:anim calcmode="lin" valueType="num">
                                      <p:cBhvr>
                                        <p:cTn id="5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3">
                                            <p:txEl>
                                              <p:pRg st="2" end="2"/>
                                            </p:txEl>
                                          </p:spTgt>
                                        </p:tgtEl>
                                      </p:cBhvr>
                                      <p:to x="100000" y="60000"/>
                                    </p:animScale>
                                    <p:animScale>
                                      <p:cBhvr>
                                        <p:cTn id="58" dur="166" decel="50000">
                                          <p:stCondLst>
                                            <p:cond delay="676"/>
                                          </p:stCondLst>
                                        </p:cTn>
                                        <p:tgtEl>
                                          <p:spTgt spid="3">
                                            <p:txEl>
                                              <p:pRg st="2" end="2"/>
                                            </p:txEl>
                                          </p:spTgt>
                                        </p:tgtEl>
                                      </p:cBhvr>
                                      <p:to x="100000" y="100000"/>
                                    </p:animScale>
                                    <p:animScale>
                                      <p:cBhvr>
                                        <p:cTn id="59" dur="26">
                                          <p:stCondLst>
                                            <p:cond delay="1312"/>
                                          </p:stCondLst>
                                        </p:cTn>
                                        <p:tgtEl>
                                          <p:spTgt spid="3">
                                            <p:txEl>
                                              <p:pRg st="2" end="2"/>
                                            </p:txEl>
                                          </p:spTgt>
                                        </p:tgtEl>
                                      </p:cBhvr>
                                      <p:to x="100000" y="80000"/>
                                    </p:animScale>
                                    <p:animScale>
                                      <p:cBhvr>
                                        <p:cTn id="60" dur="166" decel="50000">
                                          <p:stCondLst>
                                            <p:cond delay="1338"/>
                                          </p:stCondLst>
                                        </p:cTn>
                                        <p:tgtEl>
                                          <p:spTgt spid="3">
                                            <p:txEl>
                                              <p:pRg st="2" end="2"/>
                                            </p:txEl>
                                          </p:spTgt>
                                        </p:tgtEl>
                                      </p:cBhvr>
                                      <p:to x="100000" y="100000"/>
                                    </p:animScale>
                                    <p:animScale>
                                      <p:cBhvr>
                                        <p:cTn id="61" dur="26">
                                          <p:stCondLst>
                                            <p:cond delay="1642"/>
                                          </p:stCondLst>
                                        </p:cTn>
                                        <p:tgtEl>
                                          <p:spTgt spid="3">
                                            <p:txEl>
                                              <p:pRg st="2" end="2"/>
                                            </p:txEl>
                                          </p:spTgt>
                                        </p:tgtEl>
                                      </p:cBhvr>
                                      <p:to x="100000" y="90000"/>
                                    </p:animScale>
                                    <p:animScale>
                                      <p:cBhvr>
                                        <p:cTn id="62" dur="166" decel="50000">
                                          <p:stCondLst>
                                            <p:cond delay="1668"/>
                                          </p:stCondLst>
                                        </p:cTn>
                                        <p:tgtEl>
                                          <p:spTgt spid="3">
                                            <p:txEl>
                                              <p:pRg st="2" end="2"/>
                                            </p:txEl>
                                          </p:spTgt>
                                        </p:tgtEl>
                                      </p:cBhvr>
                                      <p:to x="100000" y="100000"/>
                                    </p:animScale>
                                    <p:animScale>
                                      <p:cBhvr>
                                        <p:cTn id="63" dur="26">
                                          <p:stCondLst>
                                            <p:cond delay="1808"/>
                                          </p:stCondLst>
                                        </p:cTn>
                                        <p:tgtEl>
                                          <p:spTgt spid="3">
                                            <p:txEl>
                                              <p:pRg st="2" end="2"/>
                                            </p:txEl>
                                          </p:spTgt>
                                        </p:tgtEl>
                                      </p:cBhvr>
                                      <p:to x="100000" y="95000"/>
                                    </p:animScale>
                                    <p:animScale>
                                      <p:cBhvr>
                                        <p:cTn id="64" dur="166" decel="50000">
                                          <p:stCondLst>
                                            <p:cond delay="1834"/>
                                          </p:stCondLst>
                                        </p:cTn>
                                        <p:tgtEl>
                                          <p:spTgt spid="3">
                                            <p:txEl>
                                              <p:pRg st="2" end="2"/>
                                            </p:txEl>
                                          </p:spTgt>
                                        </p:tgtEl>
                                      </p:cBhvr>
                                      <p:to x="100000" y="100000"/>
                                    </p:animScale>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
                                        </p:tgtEl>
                                        <p:attrNameLst>
                                          <p:attrName>style.visibility</p:attrName>
                                        </p:attrNameLst>
                                      </p:cBhvr>
                                      <p:to>
                                        <p:strVal val="visible"/>
                                      </p:to>
                                    </p:set>
                                    <p:animEffect transition="in" filter="fade">
                                      <p:cBhvr>
                                        <p:cTn id="6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743325" y="6158753"/>
            <a:ext cx="1285875" cy="562722"/>
          </a:xfrm>
        </p:spPr>
        <p:txBody>
          <a:bodyPr/>
          <a:lstStyle/>
          <a:p>
            <a:r>
              <a:rPr lang="en-US" smtClean="0"/>
              <a:t>KaLynne Marcantel </a:t>
            </a:r>
            <a:endParaRPr lang="en-US"/>
          </a:p>
        </p:txBody>
      </p:sp>
      <p:sp>
        <p:nvSpPr>
          <p:cNvPr id="2" name="Title 1"/>
          <p:cNvSpPr>
            <a:spLocks noGrp="1"/>
          </p:cNvSpPr>
          <p:nvPr>
            <p:ph type="title"/>
          </p:nvPr>
        </p:nvSpPr>
        <p:spPr/>
        <p:txBody>
          <a:bodyPr>
            <a:normAutofit/>
          </a:bodyPr>
          <a:lstStyle/>
          <a:p>
            <a:r>
              <a:rPr lang="en-US" dirty="0" smtClean="0"/>
              <a:t>THE CARDIOVASCULAR SYSTEM! </a:t>
            </a:r>
            <a:endParaRPr lang="en-US" dirty="0"/>
          </a:p>
        </p:txBody>
      </p:sp>
      <p:sp>
        <p:nvSpPr>
          <p:cNvPr id="3" name="Content Placeholder 2"/>
          <p:cNvSpPr>
            <a:spLocks noGrp="1"/>
          </p:cNvSpPr>
          <p:nvPr>
            <p:ph sz="quarter" idx="13"/>
          </p:nvPr>
        </p:nvSpPr>
        <p:spPr/>
        <p:txBody>
          <a:bodyPr/>
          <a:lstStyle/>
          <a:p>
            <a:r>
              <a:rPr lang="en-US" dirty="0" smtClean="0"/>
              <a:t>Blood is a very important part of the cardiovascular system.</a:t>
            </a:r>
          </a:p>
          <a:p>
            <a:r>
              <a:rPr lang="en-US" dirty="0" smtClean="0"/>
              <a:t>Blood has hemoglobin in it and that contains iron which binds to oxygen, turning the blood a red color.</a:t>
            </a:r>
          </a:p>
          <a:p>
            <a:r>
              <a:rPr lang="en-US" dirty="0" smtClean="0"/>
              <a:t>Blood carries oxygen to the rest of the body. </a:t>
            </a:r>
          </a:p>
          <a:p>
            <a:r>
              <a:rPr lang="en-US" dirty="0" smtClean="0"/>
              <a:t>Blood also carries carbon dioxide to the lungs to be exhaled and then breathe in oxygen and the cycle continues.</a:t>
            </a:r>
          </a:p>
          <a:p>
            <a:r>
              <a:rPr lang="en-US" dirty="0" smtClean="0"/>
              <a:t>Blood goes (starting from the lungs) to the left atrium, into the left ventricle.</a:t>
            </a:r>
          </a:p>
          <a:p>
            <a:r>
              <a:rPr lang="en-US" dirty="0" smtClean="0"/>
              <a:t>Next it goes to the aorta which then carries oxygen to the rest of the body.</a:t>
            </a:r>
          </a:p>
          <a:p>
            <a:r>
              <a:rPr lang="en-US" dirty="0" smtClean="0"/>
              <a:t>After that it goes to the right atrium, into the right ventricle with carbon dioxide, and finally to the lungs.</a:t>
            </a:r>
            <a:endParaRPr lang="en-US" dirty="0"/>
          </a:p>
        </p:txBody>
      </p:sp>
      <p:pic>
        <p:nvPicPr>
          <p:cNvPr id="7170" name="Picture 2" descr="http://as.mtsac.edu/images/blood-dri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8671" y="5536453"/>
            <a:ext cx="1752600" cy="12446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651521158"/>
      </p:ext>
    </p:extLst>
  </p:cSld>
  <p:clrMapOvr>
    <a:masterClrMapping/>
  </p:clrMapOvr>
  <mc:AlternateContent xmlns:mc="http://schemas.openxmlformats.org/markup-compatibility/2006">
    <mc:Choice xmlns:p14="http://schemas.microsoft.com/office/powerpoint/2010/main" Requires="p14">
      <p:transition spd="slow" p14:dur="1200" advTm="13798">
        <p14:prism/>
      </p:transition>
    </mc:Choice>
    <mc:Fallback>
      <p:transition spd="slow" advTm="1379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anim calcmode="lin" valueType="num">
                                      <p:cBhvr>
                                        <p:cTn id="8" dur="2000" fill="hold"/>
                                        <p:tgtEl>
                                          <p:spTgt spid="7170"/>
                                        </p:tgtEl>
                                        <p:attrNameLst>
                                          <p:attrName>ppt_w</p:attrName>
                                        </p:attrNameLst>
                                      </p:cBhvr>
                                      <p:tavLst>
                                        <p:tav tm="0" fmla="#ppt_w*sin(2.5*pi*$)">
                                          <p:val>
                                            <p:fltVal val="0"/>
                                          </p:val>
                                        </p:tav>
                                        <p:tav tm="100000">
                                          <p:val>
                                            <p:fltVal val="1"/>
                                          </p:val>
                                        </p:tav>
                                      </p:tavLst>
                                    </p:anim>
                                    <p:anim calcmode="lin" valueType="num">
                                      <p:cBhvr>
                                        <p:cTn id="9" dur="2000" fill="hold"/>
                                        <p:tgtEl>
                                          <p:spTgt spid="717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mph" presetSubtype="0" fill="hold" grpId="0" nodeType="click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2"/>
                                        </p:tgtEl>
                                        <p:attrNameLst>
                                          <p:attrName>ppt_x</p:attrName>
                                          <p:attrName>ppt_y</p:attrName>
                                        </p:attrNameLst>
                                      </p:cBhvr>
                                    </p:animMotion>
                                    <p:animRot by="1500000">
                                      <p:cBhvr>
                                        <p:cTn id="14" dur="125" fill="hold">
                                          <p:stCondLst>
                                            <p:cond delay="0"/>
                                          </p:stCondLst>
                                        </p:cTn>
                                        <p:tgtEl>
                                          <p:spTgt spid="2"/>
                                        </p:tgtEl>
                                        <p:attrNameLst>
                                          <p:attrName>r</p:attrName>
                                        </p:attrNameLst>
                                      </p:cBhvr>
                                    </p:animRot>
                                    <p:animRot by="-1500000">
                                      <p:cBhvr>
                                        <p:cTn id="15" dur="125" fill="hold">
                                          <p:stCondLst>
                                            <p:cond delay="125"/>
                                          </p:stCondLst>
                                        </p:cTn>
                                        <p:tgtEl>
                                          <p:spTgt spid="2"/>
                                        </p:tgtEl>
                                        <p:attrNameLst>
                                          <p:attrName>r</p:attrName>
                                        </p:attrNameLst>
                                      </p:cBhvr>
                                    </p:animRot>
                                    <p:animRot by="-1500000">
                                      <p:cBhvr>
                                        <p:cTn id="16" dur="125" fill="hold">
                                          <p:stCondLst>
                                            <p:cond delay="250"/>
                                          </p:stCondLst>
                                        </p:cTn>
                                        <p:tgtEl>
                                          <p:spTgt spid="2"/>
                                        </p:tgtEl>
                                        <p:attrNameLst>
                                          <p:attrName>r</p:attrName>
                                        </p:attrNameLst>
                                      </p:cBhvr>
                                    </p:animRot>
                                    <p:animRot by="1500000">
                                      <p:cBhvr>
                                        <p:cTn id="17" dur="125" fill="hold">
                                          <p:stCondLst>
                                            <p:cond delay="375"/>
                                          </p:stCondLst>
                                        </p:cTn>
                                        <p:tgtEl>
                                          <p:spTgt spid="2"/>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27" presetClass="emph" presetSubtype="0" fill="remove" nodeType="clickEffect">
                                  <p:stCondLst>
                                    <p:cond delay="0"/>
                                  </p:stCondLst>
                                  <p:childTnLst>
                                    <p:animClr clrSpc="rgb" dir="cw">
                                      <p:cBhvr override="childStyle">
                                        <p:cTn id="21" dur="250" autoRev="1" fill="remove"/>
                                        <p:tgtEl>
                                          <p:spTgt spid="3">
                                            <p:txEl>
                                              <p:pRg st="0" end="0"/>
                                            </p:txEl>
                                          </p:spTgt>
                                        </p:tgtEl>
                                        <p:attrNameLst>
                                          <p:attrName>style.color</p:attrName>
                                        </p:attrNameLst>
                                      </p:cBhvr>
                                      <p:to>
                                        <a:schemeClr val="bg1"/>
                                      </p:to>
                                    </p:animClr>
                                    <p:animClr clrSpc="rgb" dir="cw">
                                      <p:cBhvr>
                                        <p:cTn id="22" dur="250" autoRev="1" fill="remove"/>
                                        <p:tgtEl>
                                          <p:spTgt spid="3">
                                            <p:txEl>
                                              <p:pRg st="0" end="0"/>
                                            </p:txEl>
                                          </p:spTgt>
                                        </p:tgtEl>
                                        <p:attrNameLst>
                                          <p:attrName>fillcolor</p:attrName>
                                        </p:attrNameLst>
                                      </p:cBhvr>
                                      <p:to>
                                        <a:schemeClr val="bg1"/>
                                      </p:to>
                                    </p:animClr>
                                    <p:set>
                                      <p:cBhvr>
                                        <p:cTn id="23" dur="250" autoRev="1" fill="remove"/>
                                        <p:tgtEl>
                                          <p:spTgt spid="3">
                                            <p:txEl>
                                              <p:pRg st="0" end="0"/>
                                            </p:txEl>
                                          </p:spTgt>
                                        </p:tgtEl>
                                        <p:attrNameLst>
                                          <p:attrName>fill.type</p:attrName>
                                        </p:attrNameLst>
                                      </p:cBhvr>
                                      <p:to>
                                        <p:strVal val="solid"/>
                                      </p:to>
                                    </p:set>
                                    <p:set>
                                      <p:cBhvr>
                                        <p:cTn id="24" dur="250" autoRev="1" fill="remove"/>
                                        <p:tgtEl>
                                          <p:spTgt spid="3">
                                            <p:txEl>
                                              <p:pRg st="0" end="0"/>
                                            </p:txEl>
                                          </p:spTgt>
                                        </p:tgtEl>
                                        <p:attrNameLst>
                                          <p:attrName>fill.on</p:attrName>
                                        </p:attrNameLst>
                                      </p:cBhvr>
                                      <p:to>
                                        <p:strVal val="true"/>
                                      </p:to>
                                    </p:set>
                                  </p:childTnLst>
                                </p:cTn>
                              </p:par>
                              <p:par>
                                <p:cTn id="25" presetID="27" presetClass="emph" presetSubtype="0" fill="remove" nodeType="withEffect">
                                  <p:stCondLst>
                                    <p:cond delay="0"/>
                                  </p:stCondLst>
                                  <p:childTnLst>
                                    <p:animClr clrSpc="rgb" dir="cw">
                                      <p:cBhvr override="childStyle">
                                        <p:cTn id="26" dur="250" autoRev="1" fill="remove"/>
                                        <p:tgtEl>
                                          <p:spTgt spid="3">
                                            <p:txEl>
                                              <p:pRg st="1" end="1"/>
                                            </p:txEl>
                                          </p:spTgt>
                                        </p:tgtEl>
                                        <p:attrNameLst>
                                          <p:attrName>style.color</p:attrName>
                                        </p:attrNameLst>
                                      </p:cBhvr>
                                      <p:to>
                                        <a:schemeClr val="bg1"/>
                                      </p:to>
                                    </p:animClr>
                                    <p:animClr clrSpc="rgb" dir="cw">
                                      <p:cBhvr>
                                        <p:cTn id="27" dur="250" autoRev="1" fill="remove"/>
                                        <p:tgtEl>
                                          <p:spTgt spid="3">
                                            <p:txEl>
                                              <p:pRg st="1" end="1"/>
                                            </p:txEl>
                                          </p:spTgt>
                                        </p:tgtEl>
                                        <p:attrNameLst>
                                          <p:attrName>fillcolor</p:attrName>
                                        </p:attrNameLst>
                                      </p:cBhvr>
                                      <p:to>
                                        <a:schemeClr val="bg1"/>
                                      </p:to>
                                    </p:animClr>
                                    <p:set>
                                      <p:cBhvr>
                                        <p:cTn id="28" dur="250" autoRev="1" fill="remove"/>
                                        <p:tgtEl>
                                          <p:spTgt spid="3">
                                            <p:txEl>
                                              <p:pRg st="1" end="1"/>
                                            </p:txEl>
                                          </p:spTgt>
                                        </p:tgtEl>
                                        <p:attrNameLst>
                                          <p:attrName>fill.type</p:attrName>
                                        </p:attrNameLst>
                                      </p:cBhvr>
                                      <p:to>
                                        <p:strVal val="solid"/>
                                      </p:to>
                                    </p:set>
                                    <p:set>
                                      <p:cBhvr>
                                        <p:cTn id="29" dur="250" autoRev="1" fill="remove"/>
                                        <p:tgtEl>
                                          <p:spTgt spid="3">
                                            <p:txEl>
                                              <p:pRg st="1" end="1"/>
                                            </p:txEl>
                                          </p:spTgt>
                                        </p:tgtEl>
                                        <p:attrNameLst>
                                          <p:attrName>fill.on</p:attrName>
                                        </p:attrNameLst>
                                      </p:cBhvr>
                                      <p:to>
                                        <p:strVal val="true"/>
                                      </p:to>
                                    </p:set>
                                  </p:childTnLst>
                                </p:cTn>
                              </p:par>
                              <p:par>
                                <p:cTn id="30" presetID="27" presetClass="emph" presetSubtype="0" fill="remove" nodeType="withEffect">
                                  <p:stCondLst>
                                    <p:cond delay="0"/>
                                  </p:stCondLst>
                                  <p:childTnLst>
                                    <p:animClr clrSpc="rgb" dir="cw">
                                      <p:cBhvr override="childStyle">
                                        <p:cTn id="31" dur="250" autoRev="1" fill="remove"/>
                                        <p:tgtEl>
                                          <p:spTgt spid="3">
                                            <p:txEl>
                                              <p:pRg st="2" end="2"/>
                                            </p:txEl>
                                          </p:spTgt>
                                        </p:tgtEl>
                                        <p:attrNameLst>
                                          <p:attrName>style.color</p:attrName>
                                        </p:attrNameLst>
                                      </p:cBhvr>
                                      <p:to>
                                        <a:schemeClr val="bg1"/>
                                      </p:to>
                                    </p:animClr>
                                    <p:animClr clrSpc="rgb" dir="cw">
                                      <p:cBhvr>
                                        <p:cTn id="32" dur="250" autoRev="1" fill="remove"/>
                                        <p:tgtEl>
                                          <p:spTgt spid="3">
                                            <p:txEl>
                                              <p:pRg st="2" end="2"/>
                                            </p:txEl>
                                          </p:spTgt>
                                        </p:tgtEl>
                                        <p:attrNameLst>
                                          <p:attrName>fillcolor</p:attrName>
                                        </p:attrNameLst>
                                      </p:cBhvr>
                                      <p:to>
                                        <a:schemeClr val="bg1"/>
                                      </p:to>
                                    </p:animClr>
                                    <p:set>
                                      <p:cBhvr>
                                        <p:cTn id="33" dur="250" autoRev="1" fill="remove"/>
                                        <p:tgtEl>
                                          <p:spTgt spid="3">
                                            <p:txEl>
                                              <p:pRg st="2" end="2"/>
                                            </p:txEl>
                                          </p:spTgt>
                                        </p:tgtEl>
                                        <p:attrNameLst>
                                          <p:attrName>fill.type</p:attrName>
                                        </p:attrNameLst>
                                      </p:cBhvr>
                                      <p:to>
                                        <p:strVal val="solid"/>
                                      </p:to>
                                    </p:set>
                                    <p:set>
                                      <p:cBhvr>
                                        <p:cTn id="34" dur="250" autoRev="1" fill="remove"/>
                                        <p:tgtEl>
                                          <p:spTgt spid="3">
                                            <p:txEl>
                                              <p:pRg st="2" end="2"/>
                                            </p:txEl>
                                          </p:spTgt>
                                        </p:tgtEl>
                                        <p:attrNameLst>
                                          <p:attrName>fill.on</p:attrName>
                                        </p:attrNameLst>
                                      </p:cBhvr>
                                      <p:to>
                                        <p:strVal val="true"/>
                                      </p:to>
                                    </p:set>
                                  </p:childTnLst>
                                </p:cTn>
                              </p:par>
                              <p:par>
                                <p:cTn id="35" presetID="27" presetClass="emph" presetSubtype="0" fill="remove" nodeType="withEffect">
                                  <p:stCondLst>
                                    <p:cond delay="0"/>
                                  </p:stCondLst>
                                  <p:childTnLst>
                                    <p:animClr clrSpc="rgb" dir="cw">
                                      <p:cBhvr override="childStyle">
                                        <p:cTn id="36" dur="250" autoRev="1" fill="remove"/>
                                        <p:tgtEl>
                                          <p:spTgt spid="3">
                                            <p:txEl>
                                              <p:pRg st="3" end="3"/>
                                            </p:txEl>
                                          </p:spTgt>
                                        </p:tgtEl>
                                        <p:attrNameLst>
                                          <p:attrName>style.color</p:attrName>
                                        </p:attrNameLst>
                                      </p:cBhvr>
                                      <p:to>
                                        <a:schemeClr val="bg1"/>
                                      </p:to>
                                    </p:animClr>
                                    <p:animClr clrSpc="rgb" dir="cw">
                                      <p:cBhvr>
                                        <p:cTn id="37" dur="250" autoRev="1" fill="remove"/>
                                        <p:tgtEl>
                                          <p:spTgt spid="3">
                                            <p:txEl>
                                              <p:pRg st="3" end="3"/>
                                            </p:txEl>
                                          </p:spTgt>
                                        </p:tgtEl>
                                        <p:attrNameLst>
                                          <p:attrName>fillcolor</p:attrName>
                                        </p:attrNameLst>
                                      </p:cBhvr>
                                      <p:to>
                                        <a:schemeClr val="bg1"/>
                                      </p:to>
                                    </p:animClr>
                                    <p:set>
                                      <p:cBhvr>
                                        <p:cTn id="38" dur="250" autoRev="1" fill="remove"/>
                                        <p:tgtEl>
                                          <p:spTgt spid="3">
                                            <p:txEl>
                                              <p:pRg st="3" end="3"/>
                                            </p:txEl>
                                          </p:spTgt>
                                        </p:tgtEl>
                                        <p:attrNameLst>
                                          <p:attrName>fill.type</p:attrName>
                                        </p:attrNameLst>
                                      </p:cBhvr>
                                      <p:to>
                                        <p:strVal val="solid"/>
                                      </p:to>
                                    </p:set>
                                    <p:set>
                                      <p:cBhvr>
                                        <p:cTn id="39" dur="250" autoRev="1" fill="remove"/>
                                        <p:tgtEl>
                                          <p:spTgt spid="3">
                                            <p:txEl>
                                              <p:pRg st="3" end="3"/>
                                            </p:txEl>
                                          </p:spTgt>
                                        </p:tgtEl>
                                        <p:attrNameLst>
                                          <p:attrName>fill.on</p:attrName>
                                        </p:attrNameLst>
                                      </p:cBhvr>
                                      <p:to>
                                        <p:strVal val="true"/>
                                      </p:to>
                                    </p:set>
                                  </p:childTnLst>
                                </p:cTn>
                              </p:par>
                              <p:par>
                                <p:cTn id="40" presetID="27" presetClass="emph" presetSubtype="0" fill="remove" nodeType="withEffect">
                                  <p:stCondLst>
                                    <p:cond delay="0"/>
                                  </p:stCondLst>
                                  <p:childTnLst>
                                    <p:animClr clrSpc="rgb" dir="cw">
                                      <p:cBhvr override="childStyle">
                                        <p:cTn id="41" dur="250" autoRev="1" fill="remove"/>
                                        <p:tgtEl>
                                          <p:spTgt spid="3">
                                            <p:txEl>
                                              <p:pRg st="4" end="4"/>
                                            </p:txEl>
                                          </p:spTgt>
                                        </p:tgtEl>
                                        <p:attrNameLst>
                                          <p:attrName>style.color</p:attrName>
                                        </p:attrNameLst>
                                      </p:cBhvr>
                                      <p:to>
                                        <a:schemeClr val="bg1"/>
                                      </p:to>
                                    </p:animClr>
                                    <p:animClr clrSpc="rgb" dir="cw">
                                      <p:cBhvr>
                                        <p:cTn id="42" dur="250" autoRev="1" fill="remove"/>
                                        <p:tgtEl>
                                          <p:spTgt spid="3">
                                            <p:txEl>
                                              <p:pRg st="4" end="4"/>
                                            </p:txEl>
                                          </p:spTgt>
                                        </p:tgtEl>
                                        <p:attrNameLst>
                                          <p:attrName>fillcolor</p:attrName>
                                        </p:attrNameLst>
                                      </p:cBhvr>
                                      <p:to>
                                        <a:schemeClr val="bg1"/>
                                      </p:to>
                                    </p:animClr>
                                    <p:set>
                                      <p:cBhvr>
                                        <p:cTn id="43" dur="250" autoRev="1" fill="remove"/>
                                        <p:tgtEl>
                                          <p:spTgt spid="3">
                                            <p:txEl>
                                              <p:pRg st="4" end="4"/>
                                            </p:txEl>
                                          </p:spTgt>
                                        </p:tgtEl>
                                        <p:attrNameLst>
                                          <p:attrName>fill.type</p:attrName>
                                        </p:attrNameLst>
                                      </p:cBhvr>
                                      <p:to>
                                        <p:strVal val="solid"/>
                                      </p:to>
                                    </p:set>
                                    <p:set>
                                      <p:cBhvr>
                                        <p:cTn id="44" dur="250" autoRev="1" fill="remove"/>
                                        <p:tgtEl>
                                          <p:spTgt spid="3">
                                            <p:txEl>
                                              <p:pRg st="4" end="4"/>
                                            </p:txEl>
                                          </p:spTgt>
                                        </p:tgtEl>
                                        <p:attrNameLst>
                                          <p:attrName>fill.on</p:attrName>
                                        </p:attrNameLst>
                                      </p:cBhvr>
                                      <p:to>
                                        <p:strVal val="true"/>
                                      </p:to>
                                    </p:set>
                                  </p:childTnLst>
                                </p:cTn>
                              </p:par>
                              <p:par>
                                <p:cTn id="45" presetID="27" presetClass="emph" presetSubtype="0" fill="remove" nodeType="withEffect">
                                  <p:stCondLst>
                                    <p:cond delay="0"/>
                                  </p:stCondLst>
                                  <p:childTnLst>
                                    <p:animClr clrSpc="rgb" dir="cw">
                                      <p:cBhvr override="childStyle">
                                        <p:cTn id="46" dur="250" autoRev="1" fill="remove"/>
                                        <p:tgtEl>
                                          <p:spTgt spid="3">
                                            <p:txEl>
                                              <p:pRg st="5" end="5"/>
                                            </p:txEl>
                                          </p:spTgt>
                                        </p:tgtEl>
                                        <p:attrNameLst>
                                          <p:attrName>style.color</p:attrName>
                                        </p:attrNameLst>
                                      </p:cBhvr>
                                      <p:to>
                                        <a:schemeClr val="bg1"/>
                                      </p:to>
                                    </p:animClr>
                                    <p:animClr clrSpc="rgb" dir="cw">
                                      <p:cBhvr>
                                        <p:cTn id="47" dur="250" autoRev="1" fill="remove"/>
                                        <p:tgtEl>
                                          <p:spTgt spid="3">
                                            <p:txEl>
                                              <p:pRg st="5" end="5"/>
                                            </p:txEl>
                                          </p:spTgt>
                                        </p:tgtEl>
                                        <p:attrNameLst>
                                          <p:attrName>fillcolor</p:attrName>
                                        </p:attrNameLst>
                                      </p:cBhvr>
                                      <p:to>
                                        <a:schemeClr val="bg1"/>
                                      </p:to>
                                    </p:animClr>
                                    <p:set>
                                      <p:cBhvr>
                                        <p:cTn id="48" dur="250" autoRev="1" fill="remove"/>
                                        <p:tgtEl>
                                          <p:spTgt spid="3">
                                            <p:txEl>
                                              <p:pRg st="5" end="5"/>
                                            </p:txEl>
                                          </p:spTgt>
                                        </p:tgtEl>
                                        <p:attrNameLst>
                                          <p:attrName>fill.type</p:attrName>
                                        </p:attrNameLst>
                                      </p:cBhvr>
                                      <p:to>
                                        <p:strVal val="solid"/>
                                      </p:to>
                                    </p:set>
                                    <p:set>
                                      <p:cBhvr>
                                        <p:cTn id="49" dur="250" autoRev="1" fill="remove"/>
                                        <p:tgtEl>
                                          <p:spTgt spid="3">
                                            <p:txEl>
                                              <p:pRg st="5" end="5"/>
                                            </p:txEl>
                                          </p:spTgt>
                                        </p:tgtEl>
                                        <p:attrNameLst>
                                          <p:attrName>fill.on</p:attrName>
                                        </p:attrNameLst>
                                      </p:cBhvr>
                                      <p:to>
                                        <p:strVal val="true"/>
                                      </p:to>
                                    </p:set>
                                  </p:childTnLst>
                                </p:cTn>
                              </p:par>
                              <p:par>
                                <p:cTn id="50" presetID="27" presetClass="emph" presetSubtype="0" fill="remove" nodeType="withEffect">
                                  <p:stCondLst>
                                    <p:cond delay="0"/>
                                  </p:stCondLst>
                                  <p:childTnLst>
                                    <p:animClr clrSpc="rgb" dir="cw">
                                      <p:cBhvr override="childStyle">
                                        <p:cTn id="51" dur="250" autoRev="1" fill="remove"/>
                                        <p:tgtEl>
                                          <p:spTgt spid="3">
                                            <p:txEl>
                                              <p:pRg st="6" end="6"/>
                                            </p:txEl>
                                          </p:spTgt>
                                        </p:tgtEl>
                                        <p:attrNameLst>
                                          <p:attrName>style.color</p:attrName>
                                        </p:attrNameLst>
                                      </p:cBhvr>
                                      <p:to>
                                        <a:schemeClr val="bg1"/>
                                      </p:to>
                                    </p:animClr>
                                    <p:animClr clrSpc="rgb" dir="cw">
                                      <p:cBhvr>
                                        <p:cTn id="52" dur="250" autoRev="1" fill="remove"/>
                                        <p:tgtEl>
                                          <p:spTgt spid="3">
                                            <p:txEl>
                                              <p:pRg st="6" end="6"/>
                                            </p:txEl>
                                          </p:spTgt>
                                        </p:tgtEl>
                                        <p:attrNameLst>
                                          <p:attrName>fillcolor</p:attrName>
                                        </p:attrNameLst>
                                      </p:cBhvr>
                                      <p:to>
                                        <a:schemeClr val="bg1"/>
                                      </p:to>
                                    </p:animClr>
                                    <p:set>
                                      <p:cBhvr>
                                        <p:cTn id="53" dur="250" autoRev="1" fill="remove"/>
                                        <p:tgtEl>
                                          <p:spTgt spid="3">
                                            <p:txEl>
                                              <p:pRg st="6" end="6"/>
                                            </p:txEl>
                                          </p:spTgt>
                                        </p:tgtEl>
                                        <p:attrNameLst>
                                          <p:attrName>fill.type</p:attrName>
                                        </p:attrNameLst>
                                      </p:cBhvr>
                                      <p:to>
                                        <p:strVal val="solid"/>
                                      </p:to>
                                    </p:set>
                                    <p:set>
                                      <p:cBhvr>
                                        <p:cTn id="54" dur="250" autoRev="1" fill="remove"/>
                                        <p:tgtEl>
                                          <p:spTgt spid="3">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KaLynne Marcantel </a:t>
            </a:r>
            <a:endParaRPr lang="en-US"/>
          </a:p>
        </p:txBody>
      </p:sp>
      <p:sp>
        <p:nvSpPr>
          <p:cNvPr id="2" name="Title 1"/>
          <p:cNvSpPr>
            <a:spLocks noGrp="1"/>
          </p:cNvSpPr>
          <p:nvPr>
            <p:ph type="title"/>
          </p:nvPr>
        </p:nvSpPr>
        <p:spPr/>
        <p:txBody>
          <a:bodyPr/>
          <a:lstStyle/>
          <a:p>
            <a:pPr algn="ctr"/>
            <a:r>
              <a:rPr lang="en-US" dirty="0" smtClean="0"/>
              <a:t>Blood’s Job</a:t>
            </a:r>
            <a:endParaRPr lang="en-US" dirty="0"/>
          </a:p>
        </p:txBody>
      </p:sp>
      <p:sp>
        <p:nvSpPr>
          <p:cNvPr id="3" name="Content Placeholder 2"/>
          <p:cNvSpPr>
            <a:spLocks noGrp="1"/>
          </p:cNvSpPr>
          <p:nvPr>
            <p:ph sz="quarter" idx="13"/>
          </p:nvPr>
        </p:nvSpPr>
        <p:spPr/>
        <p:txBody>
          <a:bodyPr/>
          <a:lstStyle/>
          <a:p>
            <a:r>
              <a:rPr lang="en-US" dirty="0" smtClean="0"/>
              <a:t>The </a:t>
            </a:r>
            <a:r>
              <a:rPr lang="en-US" dirty="0"/>
              <a:t>blood’s job is </a:t>
            </a:r>
            <a:r>
              <a:rPr lang="en-US" dirty="0" smtClean="0"/>
              <a:t>pretty simple.</a:t>
            </a:r>
            <a:endParaRPr lang="en-US" dirty="0" smtClean="0"/>
          </a:p>
          <a:p>
            <a:r>
              <a:rPr lang="en-US" dirty="0" smtClean="0"/>
              <a:t>It brings oxygen to the body.</a:t>
            </a:r>
          </a:p>
          <a:p>
            <a:r>
              <a:rPr lang="en-US" dirty="0" smtClean="0"/>
              <a:t>It brings carbon dioxide to the lungs.</a:t>
            </a:r>
          </a:p>
          <a:p>
            <a:r>
              <a:rPr lang="en-US" dirty="0" smtClean="0"/>
              <a:t>Occasionally blood starts flowing out of a scrape or hole in the skin from someone getting hurt.</a:t>
            </a:r>
          </a:p>
          <a:p>
            <a:r>
              <a:rPr lang="en-US" dirty="0" smtClean="0"/>
              <a:t>Then red blood cells help reinforce the hole and help keep the blood going around the body instead of out of it. </a:t>
            </a:r>
            <a:endParaRPr lang="en-US" dirty="0"/>
          </a:p>
        </p:txBody>
      </p:sp>
      <p:pic>
        <p:nvPicPr>
          <p:cNvPr id="8194" name="Picture 2" descr="http://www.sxc.hu/pic/m/g/ge/gerard79/1009613_blood_splat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510928"/>
            <a:ext cx="2438400" cy="181033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173318"/>
            <a:ext cx="3124200" cy="2485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48334753"/>
      </p:ext>
    </p:extLst>
  </p:cSld>
  <p:clrMapOvr>
    <a:masterClrMapping/>
  </p:clrMapOvr>
  <mc:AlternateContent xmlns:mc="http://schemas.openxmlformats.org/markup-compatibility/2006">
    <mc:Choice xmlns:p14="http://schemas.microsoft.com/office/powerpoint/2010/main" Requires="p14">
      <p:transition spd="slow" p14:dur="4000" advTm="15985">
        <p14:vortex dir="r"/>
      </p:transition>
    </mc:Choice>
    <mc:Fallback>
      <p:transition spd="slow" advTm="1598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074"/>
                                        </p:tgtEl>
                                      </p:cBhvr>
                                    </p:animEffect>
                                    <p:animScale>
                                      <p:cBhvr>
                                        <p:cTn id="7" dur="250" autoRev="1" fill="hold"/>
                                        <p:tgtEl>
                                          <p:spTgt spid="307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8194"/>
                                        </p:tgtEl>
                                        <p:attrNameLst>
                                          <p:attrName>style.opacity</p:attrName>
                                        </p:attrNameLst>
                                      </p:cBhvr>
                                      <p:to>
                                        <p:strVal val="0.5"/>
                                      </p:to>
                                    </p:set>
                                    <p:animEffect filter="image" prLst="opacity: 0.5">
                                      <p:cBhvr rctx="IE">
                                        <p:cTn id="12" dur="indefinite"/>
                                        <p:tgtEl>
                                          <p:spTgt spid="819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heel(1)">
                                      <p:cBhvr>
                                        <p:cTn id="24" dur="2000"/>
                                        <p:tgtEl>
                                          <p:spTgt spid="3">
                                            <p:txEl>
                                              <p:pRg st="0" end="0"/>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heel(1)">
                                      <p:cBhvr>
                                        <p:cTn id="27" dur="2000"/>
                                        <p:tgtEl>
                                          <p:spTgt spid="3">
                                            <p:txEl>
                                              <p:pRg st="1" end="1"/>
                                            </p:txEl>
                                          </p:spTgt>
                                        </p:tgtEl>
                                      </p:cBhvr>
                                    </p:animEffect>
                                  </p:childTnLst>
                                </p:cTn>
                              </p:par>
                              <p:par>
                                <p:cTn id="28" presetID="21" presetClass="entr" presetSubtype="1" fill="hold"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wheel(1)">
                                      <p:cBhvr>
                                        <p:cTn id="30" dur="2000"/>
                                        <p:tgtEl>
                                          <p:spTgt spid="3">
                                            <p:txEl>
                                              <p:pRg st="2" end="2"/>
                                            </p:txEl>
                                          </p:spTgt>
                                        </p:tgtEl>
                                      </p:cBhvr>
                                    </p:animEffect>
                                  </p:childTnLst>
                                </p:cTn>
                              </p:par>
                              <p:par>
                                <p:cTn id="31" presetID="21" presetClass="entr" presetSubtype="1"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heel(1)">
                                      <p:cBhvr>
                                        <p:cTn id="33" dur="2000"/>
                                        <p:tgtEl>
                                          <p:spTgt spid="3">
                                            <p:txEl>
                                              <p:pRg st="3" end="3"/>
                                            </p:txEl>
                                          </p:spTgt>
                                        </p:tgtEl>
                                      </p:cBhvr>
                                    </p:animEffect>
                                  </p:childTnLst>
                                </p:cTn>
                              </p:par>
                              <p:par>
                                <p:cTn id="34" presetID="21" presetClass="entr" presetSubtype="1"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wheel(1)">
                                      <p:cBhvr>
                                        <p:cTn id="3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5|0.9|1.5"/>
</p:tagLst>
</file>

<file path=ppt/tags/tag10.xml><?xml version="1.0" encoding="utf-8"?>
<p:tagLst xmlns:a="http://schemas.openxmlformats.org/drawingml/2006/main" xmlns:r="http://schemas.openxmlformats.org/officeDocument/2006/relationships" xmlns:p="http://schemas.openxmlformats.org/presentationml/2006/main">
  <p:tag name="TIMING" val="|0.3|0.9|2.3"/>
</p:tagLst>
</file>

<file path=ppt/tags/tag11.xml><?xml version="1.0" encoding="utf-8"?>
<p:tagLst xmlns:a="http://schemas.openxmlformats.org/drawingml/2006/main" xmlns:r="http://schemas.openxmlformats.org/officeDocument/2006/relationships" xmlns:p="http://schemas.openxmlformats.org/presentationml/2006/main">
  <p:tag name="TIMING" val="|0.6|3.3|1.8"/>
</p:tagLst>
</file>

<file path=ppt/tags/tag2.xml><?xml version="1.0" encoding="utf-8"?>
<p:tagLst xmlns:a="http://schemas.openxmlformats.org/drawingml/2006/main" xmlns:r="http://schemas.openxmlformats.org/officeDocument/2006/relationships" xmlns:p="http://schemas.openxmlformats.org/presentationml/2006/main">
  <p:tag name="TIMING" val="|1.4|2.8|2.8"/>
</p:tagLst>
</file>

<file path=ppt/tags/tag3.xml><?xml version="1.0" encoding="utf-8"?>
<p:tagLst xmlns:a="http://schemas.openxmlformats.org/drawingml/2006/main" xmlns:r="http://schemas.openxmlformats.org/officeDocument/2006/relationships" xmlns:p="http://schemas.openxmlformats.org/presentationml/2006/main">
  <p:tag name="TIMING" val="|1.6|1.4|1"/>
</p:tagLst>
</file>

<file path=ppt/tags/tag4.xml><?xml version="1.0" encoding="utf-8"?>
<p:tagLst xmlns:a="http://schemas.openxmlformats.org/drawingml/2006/main" xmlns:r="http://schemas.openxmlformats.org/officeDocument/2006/relationships" xmlns:p="http://schemas.openxmlformats.org/presentationml/2006/main">
  <p:tag name="TIMING" val="|3.1|1.1|13.7"/>
</p:tagLst>
</file>

<file path=ppt/tags/tag5.xml><?xml version="1.0" encoding="utf-8"?>
<p:tagLst xmlns:a="http://schemas.openxmlformats.org/drawingml/2006/main" xmlns:r="http://schemas.openxmlformats.org/officeDocument/2006/relationships" xmlns:p="http://schemas.openxmlformats.org/presentationml/2006/main">
  <p:tag name="TIMING" val="|1.6|9.4|1.9"/>
</p:tagLst>
</file>

<file path=ppt/tags/tag6.xml><?xml version="1.0" encoding="utf-8"?>
<p:tagLst xmlns:a="http://schemas.openxmlformats.org/drawingml/2006/main" xmlns:r="http://schemas.openxmlformats.org/officeDocument/2006/relationships" xmlns:p="http://schemas.openxmlformats.org/presentationml/2006/main">
  <p:tag name="TIMING" val="|2.9|0.9|7.1"/>
</p:tagLst>
</file>

<file path=ppt/tags/tag7.xml><?xml version="1.0" encoding="utf-8"?>
<p:tagLst xmlns:a="http://schemas.openxmlformats.org/drawingml/2006/main" xmlns:r="http://schemas.openxmlformats.org/officeDocument/2006/relationships" xmlns:p="http://schemas.openxmlformats.org/presentationml/2006/main">
  <p:tag name="TIMING" val="|1.4|1|0.8|2.4"/>
</p:tagLst>
</file>

<file path=ppt/tags/tag8.xml><?xml version="1.0" encoding="utf-8"?>
<p:tagLst xmlns:a="http://schemas.openxmlformats.org/drawingml/2006/main" xmlns:r="http://schemas.openxmlformats.org/officeDocument/2006/relationships" xmlns:p="http://schemas.openxmlformats.org/presentationml/2006/main">
  <p:tag name="TIMING" val="|2.4|2.5|2.4"/>
</p:tagLst>
</file>

<file path=ppt/tags/tag9.xml><?xml version="1.0" encoding="utf-8"?>
<p:tagLst xmlns:a="http://schemas.openxmlformats.org/drawingml/2006/main" xmlns:r="http://schemas.openxmlformats.org/officeDocument/2006/relationships" xmlns:p="http://schemas.openxmlformats.org/presentationml/2006/main">
  <p:tag name="TIMING" val="|1.9|1.4|1.5|1.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174</TotalTime>
  <Words>645</Words>
  <Application>Microsoft Office PowerPoint</Application>
  <PresentationFormat>On-screen Show (4:3)</PresentationFormat>
  <Paragraphs>70</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Soho</vt:lpstr>
      <vt:lpstr>Blood</vt:lpstr>
      <vt:lpstr>Introduction</vt:lpstr>
      <vt:lpstr>Blood Types </vt:lpstr>
      <vt:lpstr>The red blood cells</vt:lpstr>
      <vt:lpstr>Blood Disorders</vt:lpstr>
      <vt:lpstr>Blood Transfusions</vt:lpstr>
      <vt:lpstr>Donated Blood </vt:lpstr>
      <vt:lpstr>THE CARDIOVASCULAR SYSTEM! </vt:lpstr>
      <vt:lpstr>Blood’s Job</vt:lpstr>
      <vt:lpstr>Conclusion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dc:title>
  <dc:creator>117842</dc:creator>
  <cp:lastModifiedBy>117842</cp:lastModifiedBy>
  <cp:revision>18</cp:revision>
  <dcterms:created xsi:type="dcterms:W3CDTF">2012-03-20T12:25:17Z</dcterms:created>
  <dcterms:modified xsi:type="dcterms:W3CDTF">2012-03-26T13:11:54Z</dcterms:modified>
</cp:coreProperties>
</file>